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 id="378" r:id="rId130"/>
    <p:sldId id="379" r:id="rId131"/>
    <p:sldId id="380" r:id="rId132"/>
    <p:sldId id="381" r:id="rId133"/>
    <p:sldId id="382" r:id="rId134"/>
    <p:sldId id="383" r:id="rId135"/>
    <p:sldId id="384" r:id="rId136"/>
    <p:sldId id="385" r:id="rId137"/>
    <p:sldId id="386" r:id="rId138"/>
    <p:sldId id="387" r:id="rId139"/>
    <p:sldId id="388" r:id="rId140"/>
    <p:sldId id="389" r:id="rId141"/>
    <p:sldId id="390" r:id="rId142"/>
    <p:sldId id="391" r:id="rId143"/>
    <p:sldId id="392" r:id="rId144"/>
    <p:sldId id="393" r:id="rId145"/>
    <p:sldId id="394" r:id="rId146"/>
    <p:sldId id="395" r:id="rId147"/>
    <p:sldId id="396" r:id="rId148"/>
    <p:sldId id="397" r:id="rId149"/>
    <p:sldId id="398" r:id="rId150"/>
    <p:sldId id="399" r:id="rId151"/>
    <p:sldId id="400" r:id="rId152"/>
    <p:sldId id="401" r:id="rId153"/>
    <p:sldId id="402" r:id="rId154"/>
    <p:sldId id="403" r:id="rId155"/>
    <p:sldId id="404" r:id="rId156"/>
    <p:sldId id="405" r:id="rId157"/>
    <p:sldId id="406" r:id="rId158"/>
    <p:sldId id="407" r:id="rId159"/>
    <p:sldId id="408" r:id="rId160"/>
    <p:sldId id="409" r:id="rId161"/>
    <p:sldId id="410" r:id="rId162"/>
    <p:sldId id="411" r:id="rId163"/>
    <p:sldId id="412" r:id="rId164"/>
    <p:sldId id="413" r:id="rId165"/>
    <p:sldId id="414" r:id="rId166"/>
    <p:sldId id="415" r:id="rId167"/>
    <p:sldId id="416" r:id="rId168"/>
    <p:sldId id="417" r:id="rId169"/>
    <p:sldId id="418" r:id="rId170"/>
    <p:sldId id="419" r:id="rId171"/>
    <p:sldId id="420" r:id="rId172"/>
    <p:sldId id="421" r:id="rId173"/>
    <p:sldId id="422" r:id="rId174"/>
    <p:sldId id="423" r:id="rId175"/>
    <p:sldId id="424" r:id="rId176"/>
    <p:sldId id="425" r:id="rId177"/>
    <p:sldId id="426" r:id="rId178"/>
    <p:sldId id="427" r:id="rId179"/>
    <p:sldId id="428" r:id="rId180"/>
    <p:sldId id="429" r:id="rId181"/>
    <p:sldId id="430" r:id="rId182"/>
    <p:sldId id="431" r:id="rId183"/>
    <p:sldId id="432" r:id="rId184"/>
    <p:sldId id="433" r:id="rId185"/>
    <p:sldId id="434" r:id="rId186"/>
    <p:sldId id="435" r:id="rId187"/>
    <p:sldId id="436" r:id="rId188"/>
    <p:sldId id="437" r:id="rId18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00" Type="http://schemas.openxmlformats.org/officeDocument/2006/relationships/slide" Target="slides/slide93.xml"/><Relationship Id="rId101" Type="http://schemas.openxmlformats.org/officeDocument/2006/relationships/slide" Target="slides/slide94.xml"/><Relationship Id="rId102" Type="http://schemas.openxmlformats.org/officeDocument/2006/relationships/slide" Target="slides/slide95.xml"/><Relationship Id="rId103" Type="http://schemas.openxmlformats.org/officeDocument/2006/relationships/slide" Target="slides/slide96.xml"/><Relationship Id="rId104" Type="http://schemas.openxmlformats.org/officeDocument/2006/relationships/slide" Target="slides/slide97.xml"/><Relationship Id="rId105" Type="http://schemas.openxmlformats.org/officeDocument/2006/relationships/slide" Target="slides/slide98.xml"/><Relationship Id="rId106" Type="http://schemas.openxmlformats.org/officeDocument/2006/relationships/slide" Target="slides/slide99.xml"/><Relationship Id="rId107" Type="http://schemas.openxmlformats.org/officeDocument/2006/relationships/slide" Target="slides/slide100.xml"/><Relationship Id="rId108" Type="http://schemas.openxmlformats.org/officeDocument/2006/relationships/slide" Target="slides/slide101.xml"/><Relationship Id="rId109" Type="http://schemas.openxmlformats.org/officeDocument/2006/relationships/slide" Target="slides/slide102.xml"/><Relationship Id="rId110" Type="http://schemas.openxmlformats.org/officeDocument/2006/relationships/slide" Target="slides/slide103.xml"/><Relationship Id="rId111" Type="http://schemas.openxmlformats.org/officeDocument/2006/relationships/slide" Target="slides/slide104.xml"/><Relationship Id="rId112" Type="http://schemas.openxmlformats.org/officeDocument/2006/relationships/slide" Target="slides/slide105.xml"/><Relationship Id="rId113" Type="http://schemas.openxmlformats.org/officeDocument/2006/relationships/slide" Target="slides/slide106.xml"/><Relationship Id="rId114" Type="http://schemas.openxmlformats.org/officeDocument/2006/relationships/slide" Target="slides/slide107.xml"/><Relationship Id="rId115" Type="http://schemas.openxmlformats.org/officeDocument/2006/relationships/slide" Target="slides/slide108.xml"/><Relationship Id="rId116" Type="http://schemas.openxmlformats.org/officeDocument/2006/relationships/slide" Target="slides/slide109.xml"/><Relationship Id="rId117" Type="http://schemas.openxmlformats.org/officeDocument/2006/relationships/slide" Target="slides/slide110.xml"/><Relationship Id="rId118" Type="http://schemas.openxmlformats.org/officeDocument/2006/relationships/slide" Target="slides/slide111.xml"/><Relationship Id="rId119" Type="http://schemas.openxmlformats.org/officeDocument/2006/relationships/slide" Target="slides/slide112.xml"/><Relationship Id="rId120" Type="http://schemas.openxmlformats.org/officeDocument/2006/relationships/slide" Target="slides/slide113.xml"/><Relationship Id="rId121" Type="http://schemas.openxmlformats.org/officeDocument/2006/relationships/slide" Target="slides/slide114.xml"/><Relationship Id="rId122" Type="http://schemas.openxmlformats.org/officeDocument/2006/relationships/slide" Target="slides/slide115.xml"/><Relationship Id="rId123" Type="http://schemas.openxmlformats.org/officeDocument/2006/relationships/slide" Target="slides/slide116.xml"/><Relationship Id="rId124" Type="http://schemas.openxmlformats.org/officeDocument/2006/relationships/slide" Target="slides/slide117.xml"/><Relationship Id="rId125" Type="http://schemas.openxmlformats.org/officeDocument/2006/relationships/slide" Target="slides/slide118.xml"/><Relationship Id="rId126" Type="http://schemas.openxmlformats.org/officeDocument/2006/relationships/slide" Target="slides/slide119.xml"/><Relationship Id="rId127" Type="http://schemas.openxmlformats.org/officeDocument/2006/relationships/slide" Target="slides/slide120.xml"/><Relationship Id="rId128" Type="http://schemas.openxmlformats.org/officeDocument/2006/relationships/slide" Target="slides/slide121.xml"/><Relationship Id="rId129" Type="http://schemas.openxmlformats.org/officeDocument/2006/relationships/slide" Target="slides/slide122.xml"/><Relationship Id="rId130" Type="http://schemas.openxmlformats.org/officeDocument/2006/relationships/slide" Target="slides/slide123.xml"/><Relationship Id="rId131" Type="http://schemas.openxmlformats.org/officeDocument/2006/relationships/slide" Target="slides/slide124.xml"/><Relationship Id="rId132" Type="http://schemas.openxmlformats.org/officeDocument/2006/relationships/slide" Target="slides/slide125.xml"/><Relationship Id="rId133" Type="http://schemas.openxmlformats.org/officeDocument/2006/relationships/slide" Target="slides/slide126.xml"/><Relationship Id="rId134" Type="http://schemas.openxmlformats.org/officeDocument/2006/relationships/slide" Target="slides/slide127.xml"/><Relationship Id="rId135" Type="http://schemas.openxmlformats.org/officeDocument/2006/relationships/slide" Target="slides/slide128.xml"/><Relationship Id="rId136" Type="http://schemas.openxmlformats.org/officeDocument/2006/relationships/slide" Target="slides/slide129.xml"/><Relationship Id="rId137" Type="http://schemas.openxmlformats.org/officeDocument/2006/relationships/slide" Target="slides/slide130.xml"/><Relationship Id="rId138" Type="http://schemas.openxmlformats.org/officeDocument/2006/relationships/slide" Target="slides/slide131.xml"/><Relationship Id="rId139" Type="http://schemas.openxmlformats.org/officeDocument/2006/relationships/slide" Target="slides/slide132.xml"/><Relationship Id="rId140" Type="http://schemas.openxmlformats.org/officeDocument/2006/relationships/slide" Target="slides/slide133.xml"/><Relationship Id="rId141" Type="http://schemas.openxmlformats.org/officeDocument/2006/relationships/slide" Target="slides/slide134.xml"/><Relationship Id="rId142" Type="http://schemas.openxmlformats.org/officeDocument/2006/relationships/slide" Target="slides/slide135.xml"/><Relationship Id="rId143" Type="http://schemas.openxmlformats.org/officeDocument/2006/relationships/slide" Target="slides/slide136.xml"/><Relationship Id="rId144" Type="http://schemas.openxmlformats.org/officeDocument/2006/relationships/slide" Target="slides/slide137.xml"/><Relationship Id="rId145" Type="http://schemas.openxmlformats.org/officeDocument/2006/relationships/slide" Target="slides/slide138.xml"/><Relationship Id="rId146" Type="http://schemas.openxmlformats.org/officeDocument/2006/relationships/slide" Target="slides/slide139.xml"/><Relationship Id="rId147" Type="http://schemas.openxmlformats.org/officeDocument/2006/relationships/slide" Target="slides/slide140.xml"/><Relationship Id="rId148" Type="http://schemas.openxmlformats.org/officeDocument/2006/relationships/slide" Target="slides/slide141.xml"/><Relationship Id="rId149" Type="http://schemas.openxmlformats.org/officeDocument/2006/relationships/slide" Target="slides/slide142.xml"/><Relationship Id="rId150" Type="http://schemas.openxmlformats.org/officeDocument/2006/relationships/slide" Target="slides/slide143.xml"/><Relationship Id="rId151" Type="http://schemas.openxmlformats.org/officeDocument/2006/relationships/slide" Target="slides/slide144.xml"/><Relationship Id="rId152" Type="http://schemas.openxmlformats.org/officeDocument/2006/relationships/slide" Target="slides/slide145.xml"/><Relationship Id="rId153" Type="http://schemas.openxmlformats.org/officeDocument/2006/relationships/slide" Target="slides/slide146.xml"/><Relationship Id="rId154" Type="http://schemas.openxmlformats.org/officeDocument/2006/relationships/slide" Target="slides/slide147.xml"/><Relationship Id="rId155" Type="http://schemas.openxmlformats.org/officeDocument/2006/relationships/slide" Target="slides/slide148.xml"/><Relationship Id="rId156" Type="http://schemas.openxmlformats.org/officeDocument/2006/relationships/slide" Target="slides/slide149.xml"/><Relationship Id="rId157" Type="http://schemas.openxmlformats.org/officeDocument/2006/relationships/slide" Target="slides/slide150.xml"/><Relationship Id="rId158" Type="http://schemas.openxmlformats.org/officeDocument/2006/relationships/slide" Target="slides/slide151.xml"/><Relationship Id="rId159" Type="http://schemas.openxmlformats.org/officeDocument/2006/relationships/slide" Target="slides/slide152.xml"/><Relationship Id="rId160" Type="http://schemas.openxmlformats.org/officeDocument/2006/relationships/slide" Target="slides/slide153.xml"/><Relationship Id="rId161" Type="http://schemas.openxmlformats.org/officeDocument/2006/relationships/slide" Target="slides/slide154.xml"/><Relationship Id="rId162" Type="http://schemas.openxmlformats.org/officeDocument/2006/relationships/slide" Target="slides/slide155.xml"/><Relationship Id="rId163" Type="http://schemas.openxmlformats.org/officeDocument/2006/relationships/slide" Target="slides/slide156.xml"/><Relationship Id="rId164" Type="http://schemas.openxmlformats.org/officeDocument/2006/relationships/slide" Target="slides/slide157.xml"/><Relationship Id="rId165" Type="http://schemas.openxmlformats.org/officeDocument/2006/relationships/slide" Target="slides/slide158.xml"/><Relationship Id="rId166" Type="http://schemas.openxmlformats.org/officeDocument/2006/relationships/slide" Target="slides/slide159.xml"/><Relationship Id="rId167" Type="http://schemas.openxmlformats.org/officeDocument/2006/relationships/slide" Target="slides/slide160.xml"/><Relationship Id="rId168" Type="http://schemas.openxmlformats.org/officeDocument/2006/relationships/slide" Target="slides/slide161.xml"/><Relationship Id="rId169" Type="http://schemas.openxmlformats.org/officeDocument/2006/relationships/slide" Target="slides/slide162.xml"/><Relationship Id="rId170" Type="http://schemas.openxmlformats.org/officeDocument/2006/relationships/slide" Target="slides/slide163.xml"/><Relationship Id="rId171" Type="http://schemas.openxmlformats.org/officeDocument/2006/relationships/slide" Target="slides/slide164.xml"/><Relationship Id="rId172" Type="http://schemas.openxmlformats.org/officeDocument/2006/relationships/slide" Target="slides/slide165.xml"/><Relationship Id="rId173" Type="http://schemas.openxmlformats.org/officeDocument/2006/relationships/slide" Target="slides/slide166.xml"/><Relationship Id="rId174" Type="http://schemas.openxmlformats.org/officeDocument/2006/relationships/slide" Target="slides/slide167.xml"/><Relationship Id="rId175" Type="http://schemas.openxmlformats.org/officeDocument/2006/relationships/slide" Target="slides/slide168.xml"/><Relationship Id="rId176" Type="http://schemas.openxmlformats.org/officeDocument/2006/relationships/slide" Target="slides/slide169.xml"/><Relationship Id="rId177" Type="http://schemas.openxmlformats.org/officeDocument/2006/relationships/slide" Target="slides/slide170.xml"/><Relationship Id="rId178" Type="http://schemas.openxmlformats.org/officeDocument/2006/relationships/slide" Target="slides/slide171.xml"/><Relationship Id="rId179" Type="http://schemas.openxmlformats.org/officeDocument/2006/relationships/slide" Target="slides/slide172.xml"/><Relationship Id="rId180" Type="http://schemas.openxmlformats.org/officeDocument/2006/relationships/slide" Target="slides/slide173.xml"/><Relationship Id="rId181" Type="http://schemas.openxmlformats.org/officeDocument/2006/relationships/slide" Target="slides/slide174.xml"/><Relationship Id="rId182" Type="http://schemas.openxmlformats.org/officeDocument/2006/relationships/slide" Target="slides/slide175.xml"/><Relationship Id="rId183" Type="http://schemas.openxmlformats.org/officeDocument/2006/relationships/slide" Target="slides/slide176.xml"/><Relationship Id="rId184" Type="http://schemas.openxmlformats.org/officeDocument/2006/relationships/slide" Target="slides/slide177.xml"/><Relationship Id="rId185" Type="http://schemas.openxmlformats.org/officeDocument/2006/relationships/slide" Target="slides/slide178.xml"/><Relationship Id="rId186" Type="http://schemas.openxmlformats.org/officeDocument/2006/relationships/slide" Target="slides/slide179.xml"/><Relationship Id="rId187" Type="http://schemas.openxmlformats.org/officeDocument/2006/relationships/slide" Target="slides/slide180.xml"/><Relationship Id="rId188" Type="http://schemas.openxmlformats.org/officeDocument/2006/relationships/slide" Target="slides/slide181.xml"/><Relationship Id="rId189" Type="http://schemas.openxmlformats.org/officeDocument/2006/relationships/slide" Target="slides/slide18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0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8.png"/></Relationships>

</file>

<file path=ppt/slides/_rels/slide10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9.png"/></Relationships>

</file>

<file path=ppt/slides/_rels/slide10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0.png"/></Relationships>

</file>

<file path=ppt/slides/_rels/slide10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1.png"/></Relationships>

</file>

<file path=ppt/slides/_rels/slide10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2.png"/></Relationships>

</file>

<file path=ppt/slides/_rels/slide10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3.png"/></Relationships>

</file>

<file path=ppt/slides/_rels/slide10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4.png"/></Relationships>

</file>

<file path=ppt/slides/_rels/slide10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5.png"/></Relationships>

</file>

<file path=ppt/slides/_rels/slide10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6.png"/></Relationships>

</file>

<file path=ppt/slides/_rels/slide10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7.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1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8.png"/></Relationships>

</file>

<file path=ppt/slides/_rels/slide1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8.png"/></Relationships>

</file>

<file path=ppt/slides/_rels/slide1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9.png"/></Relationships>

</file>

<file path=ppt/slides/_rels/slide1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0.png"/></Relationships>

</file>

<file path=ppt/slides/_rels/slide1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1.png"/></Relationships>

</file>

<file path=ppt/slides/_rels/slide1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2.png"/></Relationships>

</file>

<file path=ppt/slides/_rels/slide1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2.png"/></Relationships>

</file>

<file path=ppt/slides/_rels/slide1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3.png"/></Relationships>

</file>

<file path=ppt/slides/_rels/slide1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4.png"/></Relationships>

</file>

<file path=ppt/slides/_rels/slide1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1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4.png"/></Relationships>

</file>

<file path=ppt/slides/_rels/slide1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5.png"/><Relationship Id="rId3" Type="http://schemas.openxmlformats.org/officeDocument/2006/relationships/image" Target="../media/image76.png"/></Relationships>

</file>

<file path=ppt/slides/_rels/slide1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1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7.png"/></Relationships>

</file>

<file path=ppt/slides/_rels/slide1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8.png"/></Relationships>

</file>

<file path=ppt/slides/_rels/slide1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9.png"/></Relationships>

</file>

<file path=ppt/slides/_rels/slide1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0.png"/></Relationships>

</file>

<file path=ppt/slides/_rels/slide1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1.png"/></Relationships>

</file>

<file path=ppt/slides/_rels/slide1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1.png"/></Relationships>

</file>

<file path=ppt/slides/_rels/slide1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2.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3.png"/></Relationships>

</file>

<file path=ppt/slides/_rels/slide1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4.png"/></Relationships>

</file>

<file path=ppt/slides/_rels/slide1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5.png"/></Relationships>

</file>

<file path=ppt/slides/_rels/slide1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6.png"/></Relationships>

</file>

<file path=ppt/slides/_rels/slide1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6.png"/></Relationships>

</file>

<file path=ppt/slides/_rels/slide1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6.png"/></Relationships>

</file>

<file path=ppt/slides/_rels/slide1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1.png"/></Relationships>

</file>

<file path=ppt/slides/_rels/slide1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7.png"/></Relationships>

</file>

<file path=ppt/slides/_rels/slide1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8.png"/></Relationships>

</file>

<file path=ppt/slides/_rels/slide1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9.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0.png"/></Relationships>

</file>

<file path=ppt/slides/_rels/slide1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1.png"/></Relationships>

</file>

<file path=ppt/slides/_rels/slide1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1.png"/></Relationships>

</file>

<file path=ppt/slides/_rels/slide1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2.png"/></Relationships>

</file>

<file path=ppt/slides/_rels/slide1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3.png"/></Relationships>

</file>

<file path=ppt/slides/_rels/slide1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4.png"/></Relationships>

</file>

<file path=ppt/slides/_rels/slide1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5.png"/></Relationships>

</file>

<file path=ppt/slides/_rels/slide1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6.png"/></Relationships>

</file>

<file path=ppt/slides/_rels/slide1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7.png"/></Relationships>

</file>

<file path=ppt/slides/_rels/slide1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8.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9.png"/></Relationships>

</file>

<file path=ppt/slides/_rels/slide1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0.png"/></Relationships>

</file>

<file path=ppt/slides/_rels/slide1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1.png"/></Relationships>

</file>

<file path=ppt/slides/_rels/slide1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2.png"/><Relationship Id="rId3" Type="http://schemas.openxmlformats.org/officeDocument/2006/relationships/image" Target="../media/image103.png"/><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image" Target="../media/image106.png"/><Relationship Id="rId7" Type="http://schemas.openxmlformats.org/officeDocument/2006/relationships/image" Target="../media/image107.png"/><Relationship Id="rId8" Type="http://schemas.openxmlformats.org/officeDocument/2006/relationships/image" Target="../media/image108.png"/></Relationships>

</file>

<file path=ppt/slides/_rels/slide1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9.png"/></Relationships>

</file>

<file path=ppt/slides/_rels/slide1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0.png"/></Relationships>

</file>

<file path=ppt/slides/_rels/slide1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1.png"/></Relationships>

</file>

<file path=ppt/slides/_rels/slide1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0.png"/></Relationships>

</file>

<file path=ppt/slides/_rels/slide1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0.png"/></Relationships>

</file>

<file path=ppt/slides/_rels/slide1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0.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0.png"/></Relationships>

</file>

<file path=ppt/slides/_rels/slide1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2.png"/></Relationships>

</file>

<file path=ppt/slides/_rels/slide1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2.png"/></Relationships>

</file>

<file path=ppt/slides/_rels/slide1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2.png"/></Relationships>

</file>

<file path=ppt/slides/_rels/slide1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3.png"/></Relationships>

</file>

<file path=ppt/slides/_rels/slide16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4.png"/></Relationships>

</file>

<file path=ppt/slides/_rels/slide16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4.png"/></Relationships>

</file>

<file path=ppt/slides/_rels/slide16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5.png"/></Relationships>

</file>

<file path=ppt/slides/_rels/slide16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6.png"/></Relationships>

</file>

<file path=ppt/slides/_rels/slide16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7.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7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8.png"/></Relationships>

</file>

<file path=ppt/slides/_rels/slide17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9.png"/></Relationships>

</file>

<file path=ppt/slides/_rels/slide17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9.png"/></Relationships>

</file>

<file path=ppt/slides/_rels/slide17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0.png"/></Relationships>

</file>

<file path=ppt/slides/_rels/slide17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1.png"/></Relationships>

</file>

<file path=ppt/slides/_rels/slide17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2.png"/></Relationships>

</file>

<file path=ppt/slides/_rels/slide17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3.png"/></Relationships>

</file>

<file path=ppt/slides/_rels/slide17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4.png"/></Relationships>

</file>

<file path=ppt/slides/_rels/slide17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0.png"/></Relationships>

</file>

<file path=ppt/slides/_rels/slide17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0.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8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0.png"/></Relationships>

</file>

<file path=ppt/slides/_rels/slide18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0.png"/></Relationships>

</file>

<file path=ppt/slides/_rels/slide18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3.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4.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7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7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8.png"/><Relationship Id="rId3" Type="http://schemas.openxmlformats.org/officeDocument/2006/relationships/image" Target="../media/image39.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8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8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8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0.png"/></Relationships>

</file>

<file path=ppt/slides/_rels/slide8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8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2.png"/></Relationships>

</file>

<file path=ppt/slides/_rels/slide8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png"/></Relationships>

</file>

<file path=ppt/slides/_rels/slide8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4.png"/></Relationships>

</file>

<file path=ppt/slides/_rels/slide8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s>

</file>

<file path=ppt/slides/_rels/slide8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8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9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8.png"/></Relationships>

</file>

<file path=ppt/slides/_rels/slide9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9.png"/></Relationships>

</file>

<file path=ppt/slides/_rels/slide9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0.png"/></Relationships>

</file>

<file path=ppt/slides/_rels/slide9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1.png"/></Relationships>

</file>

<file path=ppt/slides/_rels/slide9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2.png"/></Relationships>

</file>

<file path=ppt/slides/_rels/slide9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3.png"/></Relationships>

</file>

<file path=ppt/slides/_rels/slide9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4.png"/></Relationships>

</file>

<file path=ppt/slides/_rels/slide9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5.png"/></Relationships>

</file>

<file path=ppt/slides/_rels/slide9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6.png"/></Relationships>

</file>

<file path=ppt/slides/_rels/slide9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The apostle Peter applied Isaiah 53:5 to salvation from sin. Thus, the healing spoken of in Isaiah 53:5 is spiritual healing of the soul from sin.…"/>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The apostle Peter applied Isaiah 53:5 to salvation from sin. Thus, the healing spoken of in Isaiah 53:5 is spiritual healing of the soul from sin.</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“Who his own self bare our sins in his own body on the tree” (1 Pe. 2:24).</a:t>
            </a:r>
          </a:p>
        </p:txBody>
      </p:sp>
      <p:pic>
        <p:nvPicPr>
          <p:cNvPr id="273"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0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4" name="JACK COE…"/>
          <p:cNvSpPr txBox="1"/>
          <p:nvPr>
            <p:ph type="body" idx="1"/>
          </p:nvPr>
        </p:nvSpPr>
        <p:spPr>
          <a:xfrm>
            <a:off x="882767" y="1063058"/>
            <a:ext cx="6259179" cy="8155725"/>
          </a:xfrm>
          <a:prstGeom prst="rect">
            <a:avLst/>
          </a:prstGeom>
        </p:spPr>
        <p:txBody>
          <a:bodyPr/>
          <a:lstStyle/>
          <a:p>
            <a:pPr>
              <a:defRPr b="1" sz="3400">
                <a:solidFill>
                  <a:srgbClr val="FFFFFF"/>
                </a:solidFill>
                <a:latin typeface="Arial"/>
                <a:ea typeface="Arial"/>
                <a:cs typeface="Arial"/>
                <a:sym typeface="Arial"/>
              </a:defRPr>
            </a:pPr>
            <a:r>
              <a:t>JACK COE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Jack Coe (1918-1956) taught that to consult physicians was associated with the mark of the beast (Eve Simson, </a:t>
            </a:r>
            <a:r>
              <a:rPr i="1"/>
              <a:t>The Faith Healer</a:t>
            </a:r>
            <a:r>
              <a:t>, 1977, p. 164). </a:t>
            </a:r>
          </a:p>
        </p:txBody>
      </p:sp>
      <p:pic>
        <p:nvPicPr>
          <p:cNvPr id="545" name="Jack-Coe.jpg" descr="Jack-Coe.jpg"/>
          <p:cNvPicPr>
            <a:picLocks noChangeAspect="0"/>
          </p:cNvPicPr>
          <p:nvPr/>
        </p:nvPicPr>
        <p:blipFill>
          <a:blip r:embed="rId2">
            <a:extLst/>
          </a:blip>
          <a:stretch>
            <a:fillRect/>
          </a:stretch>
        </p:blipFill>
        <p:spPr>
          <a:xfrm>
            <a:off x="7687129" y="1625306"/>
            <a:ext cx="4259943" cy="5686027"/>
          </a:xfrm>
          <a:prstGeom prst="rect">
            <a:avLst/>
          </a:prstGeom>
        </p:spPr>
      </p:pic>
    </p:spTree>
  </p:cSld>
  <p:clrMapOvr>
    <a:masterClrMapping/>
  </p:clrMapOvr>
  <p:transition xmlns:p14="http://schemas.microsoft.com/office/powerpoint/2010/main" spd="med" advClick="1"/>
</p:sld>
</file>

<file path=ppt/slides/slide10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7" name="Jack Coe praying for a crippled woman"/>
          <p:cNvSpPr txBox="1"/>
          <p:nvPr>
            <p:ph type="body" sz="quarter" idx="1"/>
          </p:nvPr>
        </p:nvSpPr>
        <p:spPr>
          <a:xfrm>
            <a:off x="1626064" y="83602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Jack Coe praying for a crippled woman</a:t>
            </a:r>
          </a:p>
        </p:txBody>
      </p:sp>
      <p:pic>
        <p:nvPicPr>
          <p:cNvPr id="548" name="offsickbed.jpg" descr="offsickbed.jpg"/>
          <p:cNvPicPr>
            <a:picLocks noChangeAspect="0"/>
          </p:cNvPicPr>
          <p:nvPr/>
        </p:nvPicPr>
        <p:blipFill>
          <a:blip r:embed="rId2">
            <a:extLst/>
          </a:blip>
          <a:stretch>
            <a:fillRect/>
          </a:stretch>
        </p:blipFill>
        <p:spPr>
          <a:xfrm>
            <a:off x="1626064" y="697135"/>
            <a:ext cx="9752672" cy="7293153"/>
          </a:xfrm>
          <a:prstGeom prst="rect">
            <a:avLst/>
          </a:prstGeom>
        </p:spPr>
      </p:pic>
    </p:spTree>
  </p:cSld>
  <p:clrMapOvr>
    <a:masterClrMapping/>
  </p:clrMapOvr>
  <p:transition xmlns:p14="http://schemas.microsoft.com/office/powerpoint/2010/main" spd="med" advClick="1"/>
</p:sld>
</file>

<file path=ppt/slides/slide10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0" name="Jack Coe’s healing line"/>
          <p:cNvSpPr txBox="1"/>
          <p:nvPr>
            <p:ph type="body" sz="quarter" idx="1"/>
          </p:nvPr>
        </p:nvSpPr>
        <p:spPr>
          <a:xfrm>
            <a:off x="1626064" y="83602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Jack Coe’s healing line</a:t>
            </a:r>
          </a:p>
        </p:txBody>
      </p:sp>
      <p:pic>
        <p:nvPicPr>
          <p:cNvPr id="551" name="hqdefault.jpg" descr="hqdefault.jpg"/>
          <p:cNvPicPr>
            <a:picLocks noChangeAspect="0"/>
          </p:cNvPicPr>
          <p:nvPr/>
        </p:nvPicPr>
        <p:blipFill>
          <a:blip r:embed="rId2">
            <a:extLst/>
          </a:blip>
          <a:stretch>
            <a:fillRect/>
          </a:stretch>
        </p:blipFill>
        <p:spPr>
          <a:xfrm>
            <a:off x="1626064" y="697135"/>
            <a:ext cx="9752672" cy="7293153"/>
          </a:xfrm>
          <a:prstGeom prst="rect">
            <a:avLst/>
          </a:prstGeom>
        </p:spPr>
      </p:pic>
    </p:spTree>
  </p:cSld>
  <p:clrMapOvr>
    <a:masterClrMapping/>
  </p:clrMapOvr>
  <p:transition xmlns:p14="http://schemas.microsoft.com/office/powerpoint/2010/main" spd="med" advClick="1"/>
</p:sld>
</file>

<file path=ppt/slides/slide10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3" name="Jack Coe with crutches that he claimed that people had discarded after being healed"/>
          <p:cNvSpPr txBox="1"/>
          <p:nvPr>
            <p:ph type="body" sz="half" idx="1"/>
          </p:nvPr>
        </p:nvSpPr>
        <p:spPr>
          <a:xfrm>
            <a:off x="882767" y="1063058"/>
            <a:ext cx="5488349" cy="8127547"/>
          </a:xfrm>
          <a:prstGeom prst="rect">
            <a:avLst/>
          </a:prstGeom>
        </p:spPr>
        <p:txBody>
          <a:bodyPr/>
          <a:lstStyle>
            <a:lvl1pPr>
              <a:defRPr b="1" sz="3400">
                <a:solidFill>
                  <a:srgbClr val="94E3FE"/>
                </a:solidFill>
                <a:latin typeface="Arial"/>
                <a:ea typeface="Arial"/>
                <a:cs typeface="Arial"/>
                <a:sym typeface="Arial"/>
              </a:defRPr>
            </a:lvl1pPr>
          </a:lstStyle>
          <a:p>
            <a:pPr/>
            <a:r>
              <a:t>Jack Coe with crutches that he claimed that people had discarded after being healed</a:t>
            </a:r>
          </a:p>
        </p:txBody>
      </p:sp>
      <p:pic>
        <p:nvPicPr>
          <p:cNvPr id="554" name="jcoecrutches.jpg" descr="jcoecrutches.jpg"/>
          <p:cNvPicPr>
            <a:picLocks noChangeAspect="0"/>
          </p:cNvPicPr>
          <p:nvPr/>
        </p:nvPicPr>
        <p:blipFill>
          <a:blip r:embed="rId2">
            <a:extLst/>
          </a:blip>
          <a:stretch>
            <a:fillRect/>
          </a:stretch>
        </p:blipFill>
        <p:spPr>
          <a:xfrm>
            <a:off x="6239254" y="964906"/>
            <a:ext cx="5885618" cy="7823788"/>
          </a:xfrm>
          <a:prstGeom prst="rect">
            <a:avLst/>
          </a:prstGeom>
        </p:spPr>
      </p:pic>
    </p:spTree>
  </p:cSld>
  <p:clrMapOvr>
    <a:masterClrMapping/>
  </p:clrMapOvr>
  <p:transition xmlns:p14="http://schemas.microsoft.com/office/powerpoint/2010/main" spd="med" advClick="1"/>
</p:sld>
</file>

<file path=ppt/slides/slide10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6" name="In February 1956, at a healing crusade in Miami, Florida, Coe laid hands on a little boy who was stricken with polio. He told the boy’s mother, “If you believe Jesus heals the child, take the braces off, and leave them off.”"/>
          <p:cNvSpPr txBox="1"/>
          <p:nvPr>
            <p:ph type="body" sz="half" idx="1"/>
          </p:nvPr>
        </p:nvSpPr>
        <p:spPr>
          <a:xfrm>
            <a:off x="831967" y="1063058"/>
            <a:ext cx="5227701" cy="8164357"/>
          </a:xfrm>
          <a:prstGeom prst="rect">
            <a:avLst/>
          </a:prstGeom>
        </p:spPr>
        <p:txBody>
          <a:bodyPr/>
          <a:lstStyle>
            <a:lvl1pPr>
              <a:defRPr b="1" sz="3400">
                <a:solidFill>
                  <a:srgbClr val="94E3FE"/>
                </a:solidFill>
                <a:latin typeface="Arial"/>
                <a:ea typeface="Arial"/>
                <a:cs typeface="Arial"/>
                <a:sym typeface="Arial"/>
              </a:defRPr>
            </a:lvl1pPr>
          </a:lstStyle>
          <a:p>
            <a:pPr/>
            <a:r>
              <a:t>In February 1956, at a healing crusade in Miami, Florida, Coe laid hands on a little boy who was stricken with polio. He told the boy’s mother, “If you believe Jesus heals the child, take the braces off, and leave them off.” </a:t>
            </a:r>
          </a:p>
        </p:txBody>
      </p:sp>
      <p:pic>
        <p:nvPicPr>
          <p:cNvPr id="557" name="530662822-612x612.jpg" descr="530662822-612x612.jpg"/>
          <p:cNvPicPr>
            <a:picLocks noChangeAspect="0"/>
          </p:cNvPicPr>
          <p:nvPr/>
        </p:nvPicPr>
        <p:blipFill>
          <a:blip r:embed="rId2">
            <a:extLst/>
          </a:blip>
          <a:stretch>
            <a:fillRect/>
          </a:stretch>
        </p:blipFill>
        <p:spPr>
          <a:xfrm>
            <a:off x="6484550" y="761706"/>
            <a:ext cx="5779030" cy="7005114"/>
          </a:xfrm>
          <a:prstGeom prst="rect">
            <a:avLst/>
          </a:prstGeom>
        </p:spPr>
      </p:pic>
      <p:sp>
        <p:nvSpPr>
          <p:cNvPr id="558" name="Little boy crippled by polio"/>
          <p:cNvSpPr txBox="1"/>
          <p:nvPr/>
        </p:nvSpPr>
        <p:spPr>
          <a:xfrm>
            <a:off x="7532582" y="7870258"/>
            <a:ext cx="3682965" cy="159597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a:solidFill>
                  <a:srgbClr val="DEDDDE"/>
                </a:solidFill>
                <a:latin typeface="Arial"/>
                <a:ea typeface="Arial"/>
                <a:cs typeface="Arial"/>
                <a:sym typeface="Arial"/>
              </a:defRPr>
            </a:lvl1pPr>
          </a:lstStyle>
          <a:p>
            <a:pPr/>
            <a:r>
              <a:t>Little boy crippled by polio</a:t>
            </a:r>
          </a:p>
        </p:txBody>
      </p:sp>
    </p:spTree>
  </p:cSld>
  <p:clrMapOvr>
    <a:masterClrMapping/>
  </p:clrMapOvr>
  <p:transition xmlns:p14="http://schemas.microsoft.com/office/powerpoint/2010/main" spd="med" advClick="1"/>
</p:sld>
</file>

<file path=ppt/slides/slide10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0" name="The boy’s feeble legs began to swell, and a doctor instructed her to put the braces back on. She wrote to Coe for counsel, but he ignored her."/>
          <p:cNvSpPr txBox="1"/>
          <p:nvPr>
            <p:ph type="body" sz="half" idx="1"/>
          </p:nvPr>
        </p:nvSpPr>
        <p:spPr>
          <a:xfrm>
            <a:off x="882767" y="1063058"/>
            <a:ext cx="5475847" cy="8076449"/>
          </a:xfrm>
          <a:prstGeom prst="rect">
            <a:avLst/>
          </a:prstGeom>
        </p:spPr>
        <p:txBody>
          <a:bodyPr/>
          <a:lstStyle>
            <a:lvl1pPr>
              <a:defRPr b="1" sz="3400">
                <a:solidFill>
                  <a:srgbClr val="94E3FE"/>
                </a:solidFill>
                <a:latin typeface="Arial"/>
                <a:ea typeface="Arial"/>
                <a:cs typeface="Arial"/>
                <a:sym typeface="Arial"/>
              </a:defRPr>
            </a:lvl1pPr>
          </a:lstStyle>
          <a:p>
            <a:pPr/>
            <a:r>
              <a:t>The boy’s feeble legs began to swell, and a doctor instructed her to put the braces back on. She wrote to Coe for counsel, but he ignored her.</a:t>
            </a:r>
          </a:p>
        </p:txBody>
      </p:sp>
      <p:pic>
        <p:nvPicPr>
          <p:cNvPr id="561" name="530662822-612x612.jpg" descr="530662822-612x612.jpg"/>
          <p:cNvPicPr>
            <a:picLocks noChangeAspect="0"/>
          </p:cNvPicPr>
          <p:nvPr/>
        </p:nvPicPr>
        <p:blipFill>
          <a:blip r:embed="rId2">
            <a:extLst/>
          </a:blip>
          <a:stretch>
            <a:fillRect/>
          </a:stretch>
        </p:blipFill>
        <p:spPr>
          <a:xfrm>
            <a:off x="6865173" y="1193506"/>
            <a:ext cx="4992007" cy="6062179"/>
          </a:xfrm>
          <a:prstGeom prst="rect">
            <a:avLst/>
          </a:prstGeom>
        </p:spPr>
      </p:pic>
    </p:spTree>
  </p:cSld>
  <p:clrMapOvr>
    <a:masterClrMapping/>
  </p:clrMapOvr>
  <p:transition xmlns:p14="http://schemas.microsoft.com/office/powerpoint/2010/main" spd="med" advClick="1"/>
</p:sld>
</file>

<file path=ppt/slides/slide10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3" name="A few months later, Coe contracted polio and went to the hospital, even though he had taught that doctors are of the devil.…"/>
          <p:cNvSpPr txBox="1"/>
          <p:nvPr>
            <p:ph type="body" sz="half" idx="1"/>
          </p:nvPr>
        </p:nvSpPr>
        <p:spPr>
          <a:xfrm>
            <a:off x="882767" y="1063058"/>
            <a:ext cx="5431893" cy="7899840"/>
          </a:xfrm>
          <a:prstGeom prst="rect">
            <a:avLst/>
          </a:prstGeom>
        </p:spPr>
        <p:txBody>
          <a:bodyPr/>
          <a:lstStyle/>
          <a:p>
            <a:pPr>
              <a:defRPr b="1" sz="3400">
                <a:solidFill>
                  <a:srgbClr val="94E3FE"/>
                </a:solidFill>
                <a:latin typeface="Arial"/>
                <a:ea typeface="Arial"/>
                <a:cs typeface="Arial"/>
                <a:sym typeface="Arial"/>
              </a:defRPr>
            </a:pPr>
            <a:r>
              <a:t>A few months later, Coe contracted polio and went to the hospital, even though he had taught that doctors are of the devil.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died a few weeks later.</a:t>
            </a:r>
          </a:p>
        </p:txBody>
      </p:sp>
      <p:pic>
        <p:nvPicPr>
          <p:cNvPr id="564" name="jcoecrutches.jpg" descr="jcoecrutches.jpg"/>
          <p:cNvPicPr>
            <a:picLocks noChangeAspect="0"/>
          </p:cNvPicPr>
          <p:nvPr/>
        </p:nvPicPr>
        <p:blipFill>
          <a:blip r:embed="rId2">
            <a:extLst/>
          </a:blip>
          <a:stretch>
            <a:fillRect/>
          </a:stretch>
        </p:blipFill>
        <p:spPr>
          <a:xfrm>
            <a:off x="6865173" y="1193506"/>
            <a:ext cx="4992007" cy="6062179"/>
          </a:xfrm>
          <a:prstGeom prst="rect">
            <a:avLst/>
          </a:prstGeom>
        </p:spPr>
      </p:pic>
    </p:spTree>
  </p:cSld>
  <p:clrMapOvr>
    <a:masterClrMapping/>
  </p:clrMapOvr>
  <p:transition xmlns:p14="http://schemas.microsoft.com/office/powerpoint/2010/main" spd="med" advClick="1"/>
</p:sld>
</file>

<file path=ppt/slides/slide10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6" name="CHARLES PRICE…"/>
          <p:cNvSpPr txBox="1"/>
          <p:nvPr>
            <p:ph type="body" sz="half" idx="1"/>
          </p:nvPr>
        </p:nvSpPr>
        <p:spPr>
          <a:xfrm>
            <a:off x="882767" y="1063058"/>
            <a:ext cx="5947732" cy="5034104"/>
          </a:xfrm>
          <a:prstGeom prst="rect">
            <a:avLst/>
          </a:prstGeom>
        </p:spPr>
        <p:txBody>
          <a:bodyPr/>
          <a:lstStyle/>
          <a:p>
            <a:pPr>
              <a:defRPr b="1" sz="3400">
                <a:solidFill>
                  <a:srgbClr val="FFFFFF"/>
                </a:solidFill>
                <a:latin typeface="Arial"/>
                <a:ea typeface="Arial"/>
                <a:cs typeface="Arial"/>
                <a:sym typeface="Arial"/>
              </a:defRPr>
            </a:pPr>
            <a:r>
              <a:t>CHARLES PRICE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Charles Price (1880-1947) was another of the famous Pentecostal healing evangelists. </a:t>
            </a:r>
          </a:p>
        </p:txBody>
      </p:sp>
      <p:pic>
        <p:nvPicPr>
          <p:cNvPr id="567" name="P5626.jpg" descr="P5626.jpg"/>
          <p:cNvPicPr>
            <a:picLocks noChangeAspect="0"/>
          </p:cNvPicPr>
          <p:nvPr/>
        </p:nvPicPr>
        <p:blipFill>
          <a:blip r:embed="rId2">
            <a:extLst/>
          </a:blip>
          <a:stretch>
            <a:fillRect/>
          </a:stretch>
        </p:blipFill>
        <p:spPr>
          <a:xfrm>
            <a:off x="7057306" y="1108652"/>
            <a:ext cx="4940565" cy="6903169"/>
          </a:xfrm>
          <a:prstGeom prst="rect">
            <a:avLst/>
          </a:prstGeom>
        </p:spPr>
      </p:pic>
    </p:spTree>
  </p:cSld>
  <p:clrMapOvr>
    <a:masterClrMapping/>
  </p:clrMapOvr>
  <p:transition xmlns:p14="http://schemas.microsoft.com/office/powerpoint/2010/main" spd="med" advClick="1"/>
</p:sld>
</file>

<file path=ppt/slides/slide10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9" name="Newspaper announcement of a Price healing crusade…"/>
          <p:cNvSpPr txBox="1"/>
          <p:nvPr>
            <p:ph type="body" sz="quarter" idx="1"/>
          </p:nvPr>
        </p:nvSpPr>
        <p:spPr>
          <a:xfrm>
            <a:off x="882767" y="1063058"/>
            <a:ext cx="4761671" cy="5034104"/>
          </a:xfrm>
          <a:prstGeom prst="rect">
            <a:avLst/>
          </a:prstGeom>
        </p:spPr>
        <p:txBody>
          <a:bodyPr/>
          <a:lstStyle/>
          <a:p>
            <a:pPr>
              <a:defRPr b="1" sz="3400">
                <a:solidFill>
                  <a:srgbClr val="94E3FE"/>
                </a:solidFill>
                <a:latin typeface="Arial"/>
                <a:ea typeface="Arial"/>
                <a:cs typeface="Arial"/>
                <a:sym typeface="Arial"/>
              </a:defRPr>
            </a:pPr>
            <a:r>
              <a:t>Newspaper announcement of a Price healing crusade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Salvation - Healing! </a:t>
            </a:r>
          </a:p>
        </p:txBody>
      </p:sp>
      <p:pic>
        <p:nvPicPr>
          <p:cNvPr id="570" name="Newspaper.jpg" descr="Newspaper.jpg"/>
          <p:cNvPicPr>
            <a:picLocks noChangeAspect="0"/>
          </p:cNvPicPr>
          <p:nvPr/>
        </p:nvPicPr>
        <p:blipFill>
          <a:blip r:embed="rId2">
            <a:extLst/>
          </a:blip>
          <a:stretch>
            <a:fillRect/>
          </a:stretch>
        </p:blipFill>
        <p:spPr>
          <a:xfrm>
            <a:off x="6393200" y="921273"/>
            <a:ext cx="5764612" cy="7911054"/>
          </a:xfrm>
          <a:prstGeom prst="rect">
            <a:avLst/>
          </a:prstGeom>
        </p:spPr>
      </p:pic>
    </p:spTree>
  </p:cSld>
  <p:clrMapOvr>
    <a:masterClrMapping/>
  </p:clrMapOvr>
  <p:transition xmlns:p14="http://schemas.microsoft.com/office/powerpoint/2010/main" spd="med" advClick="1"/>
</p:sld>
</file>

<file path=ppt/slides/slide10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2" name="Price healing crusade, Oct. 9, 1923"/>
          <p:cNvSpPr txBox="1"/>
          <p:nvPr>
            <p:ph type="body" sz="quarter" idx="1"/>
          </p:nvPr>
        </p:nvSpPr>
        <p:spPr>
          <a:xfrm>
            <a:off x="1626064" y="83602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Price healing crusade, Oct. 9, 1923</a:t>
            </a:r>
          </a:p>
        </p:txBody>
      </p:sp>
      <p:pic>
        <p:nvPicPr>
          <p:cNvPr id="573" name="Price_Revivlal_Campaign.jpg" descr="Price_Revivlal_Campaign.jpg"/>
          <p:cNvPicPr>
            <a:picLocks noChangeAspect="0"/>
          </p:cNvPicPr>
          <p:nvPr/>
        </p:nvPicPr>
        <p:blipFill>
          <a:blip r:embed="rId2">
            <a:extLst/>
          </a:blip>
          <a:stretch>
            <a:fillRect/>
          </a:stretch>
        </p:blipFill>
        <p:spPr>
          <a:xfrm>
            <a:off x="905438" y="697135"/>
            <a:ext cx="11193924" cy="7293153"/>
          </a:xfrm>
          <a:prstGeom prst="rect">
            <a:avLst/>
          </a:prstGeom>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Pentecostal Larry Lea, who was considered “the apostle of prayer for this century,” said, “We believe in Red-Letter Christianity” (The North American Congress on the Holy Spirit &amp; World Evangelism, Indianapolis, 1990)."/>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Pentecostal Larry Lea, who was considered “the apostle of prayer for this century,” said, “We believe in Red-Letter Christianity” (The North American Congress on the Holy Spirit &amp; World Evangelism, Indianapolis, 1990).</a:t>
            </a:r>
          </a:p>
        </p:txBody>
      </p:sp>
      <p:pic>
        <p:nvPicPr>
          <p:cNvPr id="276" name="Indianapolis 1990 larry lea 24 - Version 2.jpeg" descr="Indianapolis 1990 larry lea 24 - Version 2.jpeg"/>
          <p:cNvPicPr>
            <a:picLocks noChangeAspect="0"/>
          </p:cNvPicPr>
          <p:nvPr/>
        </p:nvPicPr>
        <p:blipFill>
          <a:blip r:embed="rId2">
            <a:extLst/>
          </a:blip>
          <a:stretch>
            <a:fillRect/>
          </a:stretch>
        </p:blipFill>
        <p:spPr>
          <a:xfrm>
            <a:off x="7059399" y="1063058"/>
            <a:ext cx="5161607" cy="7301058"/>
          </a:xfrm>
          <a:prstGeom prst="rect">
            <a:avLst/>
          </a:prstGeom>
        </p:spPr>
      </p:pic>
    </p:spTree>
  </p:cSld>
  <p:clrMapOvr>
    <a:masterClrMapping/>
  </p:clrMapOvr>
  <p:transition xmlns:p14="http://schemas.microsoft.com/office/powerpoint/2010/main" spd="med" advClick="1"/>
</p:sld>
</file>

<file path=ppt/slides/slide1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5" name="In 1923, following a Price crusade in Vancouver, British Columbia, a group of physicians, professors, lawyers, and pastors followed up on the alleged healing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In 1923, following a Price crusade in Vancouver, British Columbia, a group of physicians, professors, lawyers, and pastors followed up on the alleged healings.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Their report was published in “Faith Healing and Healing Faith,” </a:t>
            </a:r>
            <a:r>
              <a:rPr i="1"/>
              <a:t>Journal of the Indiana Medical Association</a:t>
            </a:r>
            <a:r>
              <a:t>, April 1959.</a:t>
            </a:r>
          </a:p>
        </p:txBody>
      </p:sp>
      <p:pic>
        <p:nvPicPr>
          <p:cNvPr id="576" name="P5626.jpg" descr="P5626.jpg"/>
          <p:cNvPicPr>
            <a:picLocks noChangeAspect="0"/>
          </p:cNvPicPr>
          <p:nvPr/>
        </p:nvPicPr>
        <p:blipFill>
          <a:blip r:embed="rId2">
            <a:extLst/>
          </a:blip>
          <a:stretch>
            <a:fillRect/>
          </a:stretch>
        </p:blipFill>
        <p:spPr>
          <a:xfrm>
            <a:off x="7896300" y="981652"/>
            <a:ext cx="4177771" cy="5850615"/>
          </a:xfrm>
          <a:prstGeom prst="rect">
            <a:avLst/>
          </a:prstGeom>
        </p:spPr>
      </p:pic>
    </p:spTree>
  </p:cSld>
  <p:clrMapOvr>
    <a:masterClrMapping/>
  </p:clrMapOvr>
  <p:transition xmlns:p14="http://schemas.microsoft.com/office/powerpoint/2010/main" spd="med" advClick="1"/>
</p:sld>
</file>

<file path=ppt/slides/slide1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8" name="Of the 350 people that had claimed to be healed -…"/>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Of the 350 people that had claimed to be healed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39 had died within six months of the crusade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301 were still sick</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5 had become insane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5 appeared to have been cured of “nervous disorders.”</a:t>
            </a:r>
          </a:p>
        </p:txBody>
      </p:sp>
      <p:pic>
        <p:nvPicPr>
          <p:cNvPr id="579" name="P5626.jpg" descr="P5626.jpg"/>
          <p:cNvPicPr>
            <a:picLocks noChangeAspect="0"/>
          </p:cNvPicPr>
          <p:nvPr/>
        </p:nvPicPr>
        <p:blipFill>
          <a:blip r:embed="rId2">
            <a:extLst/>
          </a:blip>
          <a:stretch>
            <a:fillRect/>
          </a:stretch>
        </p:blipFill>
        <p:spPr>
          <a:xfrm>
            <a:off x="7896300" y="981652"/>
            <a:ext cx="4177771" cy="5850615"/>
          </a:xfrm>
          <a:prstGeom prst="rect">
            <a:avLst/>
          </a:prstGeom>
        </p:spPr>
      </p:pic>
    </p:spTree>
  </p:cSld>
  <p:clrMapOvr>
    <a:masterClrMapping/>
  </p:clrMapOvr>
  <p:transition xmlns:p14="http://schemas.microsoft.com/office/powerpoint/2010/main" spd="med" advClick="1"/>
</p:sld>
</file>

<file path=ppt/slides/slide1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1" name="KATHRYN KUHLMAN…"/>
          <p:cNvSpPr txBox="1"/>
          <p:nvPr>
            <p:ph type="body" idx="1"/>
          </p:nvPr>
        </p:nvSpPr>
        <p:spPr>
          <a:xfrm>
            <a:off x="882767" y="1063058"/>
            <a:ext cx="6259179" cy="8155725"/>
          </a:xfrm>
          <a:prstGeom prst="rect">
            <a:avLst/>
          </a:prstGeom>
        </p:spPr>
        <p:txBody>
          <a:bodyPr/>
          <a:lstStyle/>
          <a:p>
            <a:pPr>
              <a:defRPr b="1" sz="3400">
                <a:solidFill>
                  <a:srgbClr val="FFFFFF"/>
                </a:solidFill>
                <a:latin typeface="Arial"/>
                <a:ea typeface="Arial"/>
                <a:cs typeface="Arial"/>
                <a:sym typeface="Arial"/>
              </a:defRPr>
            </a:pPr>
            <a:r>
              <a:t>KATHRYN KUHLMAN</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Kathryn Kuhlman (1907-1976) was a famous female Pentecostal healing preacher.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She pastored the 2,000-seat Denver Revival Tabernacle in the 1930s.</a:t>
            </a:r>
          </a:p>
        </p:txBody>
      </p:sp>
      <p:pic>
        <p:nvPicPr>
          <p:cNvPr id="582" name="KathrynKuhlman.jpg" descr="KathrynKuhlman.jpg"/>
          <p:cNvPicPr>
            <a:picLocks noChangeAspect="0"/>
          </p:cNvPicPr>
          <p:nvPr/>
        </p:nvPicPr>
        <p:blipFill>
          <a:blip r:embed="rId2">
            <a:extLst/>
          </a:blip>
          <a:stretch>
            <a:fillRect/>
          </a:stretch>
        </p:blipFill>
        <p:spPr>
          <a:xfrm>
            <a:off x="7687129" y="981299"/>
            <a:ext cx="4259943" cy="6821641"/>
          </a:xfrm>
          <a:prstGeom prst="rect">
            <a:avLst/>
          </a:prstGeom>
        </p:spPr>
      </p:pic>
    </p:spTree>
  </p:cSld>
  <p:clrMapOvr>
    <a:masterClrMapping/>
  </p:clrMapOvr>
  <p:transition xmlns:p14="http://schemas.microsoft.com/office/powerpoint/2010/main" spd="med" advClick="1"/>
</p:sld>
</file>

<file path=ppt/slides/slide1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84" name="proxy.duckduckgo.jpg" descr="proxy.duckduckgo.jpg"/>
          <p:cNvPicPr>
            <a:picLocks noChangeAspect="0"/>
          </p:cNvPicPr>
          <p:nvPr/>
        </p:nvPicPr>
        <p:blipFill>
          <a:blip r:embed="rId2">
            <a:extLst/>
          </a:blip>
          <a:stretch>
            <a:fillRect/>
          </a:stretch>
        </p:blipFill>
        <p:spPr>
          <a:xfrm>
            <a:off x="556604" y="1017743"/>
            <a:ext cx="11891592" cy="7743515"/>
          </a:xfrm>
          <a:prstGeom prst="rect">
            <a:avLst/>
          </a:prstGeom>
        </p:spPr>
      </p:pic>
    </p:spTree>
  </p:cSld>
  <p:clrMapOvr>
    <a:masterClrMapping/>
  </p:clrMapOvr>
  <p:transition xmlns:p14="http://schemas.microsoft.com/office/powerpoint/2010/main" spd="med" advClick="1"/>
</p:sld>
</file>

<file path=ppt/slides/slide1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86" name="hqdefault.jpg" descr="hqdefault.jpg"/>
          <p:cNvPicPr>
            <a:picLocks noChangeAspect="0"/>
          </p:cNvPicPr>
          <p:nvPr/>
        </p:nvPicPr>
        <p:blipFill>
          <a:blip r:embed="rId2">
            <a:extLst/>
          </a:blip>
          <a:stretch>
            <a:fillRect/>
          </a:stretch>
        </p:blipFill>
        <p:spPr>
          <a:xfrm>
            <a:off x="905438" y="1230224"/>
            <a:ext cx="11193924" cy="7293152"/>
          </a:xfrm>
          <a:prstGeom prst="rect">
            <a:avLst/>
          </a:prstGeom>
        </p:spPr>
      </p:pic>
    </p:spTree>
  </p:cSld>
  <p:clrMapOvr>
    <a:masterClrMapping/>
  </p:clrMapOvr>
  <p:transition xmlns:p14="http://schemas.microsoft.com/office/powerpoint/2010/main" spd="med" advClick="1"/>
</p:sld>
</file>

<file path=ppt/slides/slide1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8" name="There she became romantically involved with a married evangelist named Burroughs Waltrip, who left his wife and two children and married Kathryn."/>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There she became romantically involved with a married evangelist named Burroughs Waltrip, who left his wife and two children and married Kathryn.</a:t>
            </a:r>
          </a:p>
        </p:txBody>
      </p:sp>
      <p:pic>
        <p:nvPicPr>
          <p:cNvPr id="589" name="proxy.duckduckgo.jpg" descr="proxy.duckduckgo.jpg"/>
          <p:cNvPicPr>
            <a:picLocks noChangeAspect="0"/>
          </p:cNvPicPr>
          <p:nvPr/>
        </p:nvPicPr>
        <p:blipFill>
          <a:blip r:embed="rId2">
            <a:extLst/>
          </a:blip>
          <a:stretch>
            <a:fillRect/>
          </a:stretch>
        </p:blipFill>
        <p:spPr>
          <a:xfrm>
            <a:off x="7687129" y="1061796"/>
            <a:ext cx="4259943" cy="6711447"/>
          </a:xfrm>
          <a:prstGeom prst="rect">
            <a:avLst/>
          </a:prstGeom>
        </p:spPr>
      </p:pic>
    </p:spTree>
  </p:cSld>
  <p:clrMapOvr>
    <a:masterClrMapping/>
  </p:clrMapOvr>
  <p:transition xmlns:p14="http://schemas.microsoft.com/office/powerpoint/2010/main" spd="med" advClick="1"/>
</p:sld>
</file>

<file path=ppt/slides/slide1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1" name="A few years after her illicit marriage, Kuhlman left Waltrip, claiming that God had given her a choice between her love for a man and her love for God."/>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 few years after her illicit marriage, Kuhlman left Waltrip, claiming that God had given her a choice between her love for a man and her love for God. </a:t>
            </a:r>
          </a:p>
        </p:txBody>
      </p:sp>
      <p:pic>
        <p:nvPicPr>
          <p:cNvPr id="592" name="proxy.duckduckgo.jpg" descr="proxy.duckduckgo.jpg"/>
          <p:cNvPicPr>
            <a:picLocks noChangeAspect="0"/>
          </p:cNvPicPr>
          <p:nvPr/>
        </p:nvPicPr>
        <p:blipFill>
          <a:blip r:embed="rId2">
            <a:extLst/>
          </a:blip>
          <a:stretch>
            <a:fillRect/>
          </a:stretch>
        </p:blipFill>
        <p:spPr>
          <a:xfrm>
            <a:off x="7687129" y="1061796"/>
            <a:ext cx="4259943" cy="6711447"/>
          </a:xfrm>
          <a:prstGeom prst="rect">
            <a:avLst/>
          </a:prstGeom>
        </p:spPr>
      </p:pic>
    </p:spTree>
  </p:cSld>
  <p:clrMapOvr>
    <a:masterClrMapping/>
  </p:clrMapOvr>
  <p:transition xmlns:p14="http://schemas.microsoft.com/office/powerpoint/2010/main" spd="med" advClick="1"/>
</p:sld>
</file>

<file path=ppt/slides/slide1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4" name="Kuhlman claimed that healing is guaranteed in Christ’s atonement. She said, “Every church should be seeing the healings of the Book of Acts” (Jamie Buckingham, Daughter of Destiny, p. 104)."/>
          <p:cNvSpPr txBox="1"/>
          <p:nvPr>
            <p:ph type="body" sz="half" idx="1"/>
          </p:nvPr>
        </p:nvSpPr>
        <p:spPr>
          <a:xfrm>
            <a:off x="882767" y="1063058"/>
            <a:ext cx="5870341" cy="8281633"/>
          </a:xfrm>
          <a:prstGeom prst="rect">
            <a:avLst/>
          </a:prstGeom>
        </p:spPr>
        <p:txBody>
          <a:bodyPr/>
          <a:lstStyle/>
          <a:p>
            <a:pPr>
              <a:defRPr b="1" sz="3400">
                <a:solidFill>
                  <a:srgbClr val="94E3FE"/>
                </a:solidFill>
                <a:latin typeface="Arial"/>
                <a:ea typeface="Arial"/>
                <a:cs typeface="Arial"/>
                <a:sym typeface="Arial"/>
              </a:defRPr>
            </a:pPr>
            <a:r>
              <a:t>Kuhlman claimed that healing is guaranteed in Christ’s atonement. She said, “Every church should be seeing the healings of the Book of Acts” (Jamie Buckingham, </a:t>
            </a:r>
            <a:r>
              <a:rPr i="1"/>
              <a:t>Daughter of Destiny</a:t>
            </a:r>
            <a:r>
              <a:t>, p. 104).</a:t>
            </a:r>
          </a:p>
        </p:txBody>
      </p:sp>
      <p:pic>
        <p:nvPicPr>
          <p:cNvPr id="595" name="kuhlmanon_fire.jpg" descr="kuhlmanon_fire.jpg"/>
          <p:cNvPicPr>
            <a:picLocks noChangeAspect="0"/>
          </p:cNvPicPr>
          <p:nvPr/>
        </p:nvPicPr>
        <p:blipFill>
          <a:blip r:embed="rId2">
            <a:extLst/>
          </a:blip>
          <a:stretch>
            <a:fillRect/>
          </a:stretch>
        </p:blipFill>
        <p:spPr>
          <a:xfrm>
            <a:off x="6858271" y="597870"/>
            <a:ext cx="5337335" cy="8583260"/>
          </a:xfrm>
          <a:prstGeom prst="rect">
            <a:avLst/>
          </a:prstGeom>
        </p:spPr>
      </p:pic>
    </p:spTree>
  </p:cSld>
  <p:clrMapOvr>
    <a:masterClrMapping/>
  </p:clrMapOvr>
  <p:transition xmlns:p14="http://schemas.microsoft.com/office/powerpoint/2010/main" spd="med" advClick="1"/>
</p:sld>
</file>

<file path=ppt/slides/slide1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7" name="In the book Healing: A Doctor in Search of a Miracle, Dr. William Nolen dedicated an entire chapter to his investigation of Kuhlman’s healing crusades."/>
          <p:cNvSpPr txBox="1"/>
          <p:nvPr>
            <p:ph type="body" sz="half" idx="1"/>
          </p:nvPr>
        </p:nvSpPr>
        <p:spPr>
          <a:xfrm>
            <a:off x="882767" y="1063058"/>
            <a:ext cx="5740761" cy="8105719"/>
          </a:xfrm>
          <a:prstGeom prst="rect">
            <a:avLst/>
          </a:prstGeom>
        </p:spPr>
        <p:txBody>
          <a:bodyPr/>
          <a:lstStyle/>
          <a:p>
            <a:pPr>
              <a:defRPr b="1" sz="3400">
                <a:solidFill>
                  <a:srgbClr val="94E3FE"/>
                </a:solidFill>
                <a:latin typeface="Arial"/>
                <a:ea typeface="Arial"/>
                <a:cs typeface="Arial"/>
                <a:sym typeface="Arial"/>
              </a:defRPr>
            </a:pPr>
            <a:r>
              <a:t>In the book </a:t>
            </a:r>
            <a:r>
              <a:rPr i="1"/>
              <a:t>Healing: A Doctor in Search of a Miracle</a:t>
            </a:r>
            <a:r>
              <a:t>, Dr. William Nolen dedicated an entire chapter to his investigation of Kuhlman’s healing crusades.</a:t>
            </a:r>
          </a:p>
        </p:txBody>
      </p:sp>
      <p:pic>
        <p:nvPicPr>
          <p:cNvPr id="598" name="kuhlman doctor in search of miracle.jpg" descr="kuhlman doctor in search of miracle.jpg"/>
          <p:cNvPicPr>
            <a:picLocks noChangeAspect="0"/>
          </p:cNvPicPr>
          <p:nvPr/>
        </p:nvPicPr>
        <p:blipFill>
          <a:blip r:embed="rId2">
            <a:extLst/>
          </a:blip>
          <a:stretch>
            <a:fillRect/>
          </a:stretch>
        </p:blipFill>
        <p:spPr>
          <a:xfrm>
            <a:off x="7158965" y="998748"/>
            <a:ext cx="4781483" cy="7355883"/>
          </a:xfrm>
          <a:prstGeom prst="rect">
            <a:avLst/>
          </a:prstGeom>
        </p:spPr>
      </p:pic>
    </p:spTree>
  </p:cSld>
  <p:clrMapOvr>
    <a:masterClrMapping/>
  </p:clrMapOvr>
  <p:transition xmlns:p14="http://schemas.microsoft.com/office/powerpoint/2010/main" spd="med" advClick="1"/>
</p:sld>
</file>

<file path=ppt/slides/slide1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0" name="At the time of his investigation, Nolen was chief of surgery at Meeker County Hospital in Litchfield, Minnesota."/>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At the time of his investigation, Nolen was chief of surgery at Meeker County Hospital in Litchfield, Minnesota. </a:t>
            </a:r>
          </a:p>
        </p:txBody>
      </p:sp>
      <p:pic>
        <p:nvPicPr>
          <p:cNvPr id="601" name="kuhlman doctor in search of miracle.jpg" descr="kuhlman doctor in search of miracle.jpg"/>
          <p:cNvPicPr>
            <a:picLocks noChangeAspect="0"/>
          </p:cNvPicPr>
          <p:nvPr/>
        </p:nvPicPr>
        <p:blipFill>
          <a:blip r:embed="rId2">
            <a:extLst/>
          </a:blip>
          <a:stretch>
            <a:fillRect/>
          </a:stretch>
        </p:blipFill>
        <p:spPr>
          <a:xfrm>
            <a:off x="7158965" y="998748"/>
            <a:ext cx="4781483" cy="7355883"/>
          </a:xfrm>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He meant that Christians should expect to do the same miracles that Christ did."/>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He meant that Christians should expect to do the same miracles that Christ did.</a:t>
            </a:r>
          </a:p>
        </p:txBody>
      </p:sp>
      <p:pic>
        <p:nvPicPr>
          <p:cNvPr id="279" name="Indianapolis 1990 larry lea 24 - Version 2.jpeg" descr="Indianapolis 1990 larry lea 24 - Version 2.jpeg"/>
          <p:cNvPicPr>
            <a:picLocks noChangeAspect="0"/>
          </p:cNvPicPr>
          <p:nvPr/>
        </p:nvPicPr>
        <p:blipFill>
          <a:blip r:embed="rId2">
            <a:extLst/>
          </a:blip>
          <a:stretch>
            <a:fillRect/>
          </a:stretch>
        </p:blipFill>
        <p:spPr>
          <a:xfrm>
            <a:off x="7059399" y="1063058"/>
            <a:ext cx="5161607" cy="7301058"/>
          </a:xfrm>
          <a:prstGeom prst="rect">
            <a:avLst/>
          </a:prstGeom>
        </p:spPr>
      </p:pic>
    </p:spTree>
  </p:cSld>
  <p:clrMapOvr>
    <a:masterClrMapping/>
  </p:clrMapOvr>
  <p:transition xmlns:p14="http://schemas.microsoft.com/office/powerpoint/2010/main" spd="med" advClick="1"/>
</p:sld>
</file>

<file path=ppt/slides/slide1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3" name="Nolen was unable to document even one case of physical healing."/>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Nolen was unable to document even one case of physical healing. </a:t>
            </a:r>
          </a:p>
        </p:txBody>
      </p:sp>
      <p:pic>
        <p:nvPicPr>
          <p:cNvPr id="604" name="kuhlman doctor in search of miracle.jpg" descr="kuhlman doctor in search of miracle.jpg"/>
          <p:cNvPicPr>
            <a:picLocks noChangeAspect="0"/>
          </p:cNvPicPr>
          <p:nvPr/>
        </p:nvPicPr>
        <p:blipFill>
          <a:blip r:embed="rId2">
            <a:extLst/>
          </a:blip>
          <a:stretch>
            <a:fillRect/>
          </a:stretch>
        </p:blipFill>
        <p:spPr>
          <a:xfrm>
            <a:off x="7158965" y="998748"/>
            <a:ext cx="4781483" cy="7355883"/>
          </a:xfrm>
          <a:prstGeom prst="rect">
            <a:avLst/>
          </a:prstGeom>
        </p:spPr>
      </p:pic>
    </p:spTree>
  </p:cSld>
  <p:clrMapOvr>
    <a:masterClrMapping/>
  </p:clrMapOvr>
  <p:transition xmlns:p14="http://schemas.microsoft.com/office/powerpoint/2010/main" spd="med" advClick="1"/>
</p:sld>
</file>

<file path=ppt/slides/slide1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6" name="Kurt Koch, a renowned evangelical researcher into the occult, followed up on a list of twenty-eight cases of alleged healings in Minneapolis, Minnesota, that were submitted to him by the Kuhlman organization."/>
          <p:cNvSpPr txBox="1"/>
          <p:nvPr>
            <p:ph type="body" sz="half" idx="1"/>
          </p:nvPr>
        </p:nvSpPr>
        <p:spPr>
          <a:xfrm>
            <a:off x="882767" y="1063058"/>
            <a:ext cx="4723670" cy="8074266"/>
          </a:xfrm>
          <a:prstGeom prst="rect">
            <a:avLst/>
          </a:prstGeom>
        </p:spPr>
        <p:txBody>
          <a:bodyPr/>
          <a:lstStyle>
            <a:lvl1pPr>
              <a:defRPr b="1" sz="3400">
                <a:solidFill>
                  <a:srgbClr val="94E3FE"/>
                </a:solidFill>
                <a:latin typeface="Arial"/>
                <a:ea typeface="Arial"/>
                <a:cs typeface="Arial"/>
                <a:sym typeface="Arial"/>
              </a:defRPr>
            </a:lvl1pPr>
          </a:lstStyle>
          <a:p>
            <a:pPr/>
            <a:r>
              <a:t>Kurt Koch, a renowned evangelical researcher into the occult, followed up on a list of twenty-eight cases of alleged healings in Minneapolis, Minnesota, that were submitted to him by the Kuhlman organization.</a:t>
            </a:r>
          </a:p>
        </p:txBody>
      </p:sp>
      <p:pic>
        <p:nvPicPr>
          <p:cNvPr id="607" name="proxy.duckduckgo.jpg" descr="proxy.duckduckgo.jpg"/>
          <p:cNvPicPr>
            <a:picLocks noChangeAspect="0"/>
          </p:cNvPicPr>
          <p:nvPr/>
        </p:nvPicPr>
        <p:blipFill>
          <a:blip r:embed="rId2">
            <a:extLst/>
          </a:blip>
          <a:stretch>
            <a:fillRect/>
          </a:stretch>
        </p:blipFill>
        <p:spPr>
          <a:xfrm>
            <a:off x="8198156" y="780046"/>
            <a:ext cx="3940210" cy="5715544"/>
          </a:xfrm>
          <a:prstGeom prst="rect">
            <a:avLst/>
          </a:prstGeom>
        </p:spPr>
      </p:pic>
      <p:pic>
        <p:nvPicPr>
          <p:cNvPr id="608" name="proxy.duckduckgo.jpg" descr="proxy.duckduckgo.jpg"/>
          <p:cNvPicPr>
            <a:picLocks noChangeAspect="0"/>
          </p:cNvPicPr>
          <p:nvPr/>
        </p:nvPicPr>
        <p:blipFill>
          <a:blip r:embed="rId3">
            <a:extLst/>
          </a:blip>
          <a:stretch>
            <a:fillRect/>
          </a:stretch>
        </p:blipFill>
        <p:spPr>
          <a:xfrm rot="20968460">
            <a:off x="5810881" y="4222299"/>
            <a:ext cx="3290042" cy="4786801"/>
          </a:xfrm>
          <a:prstGeom prst="rect">
            <a:avLst/>
          </a:prstGeom>
        </p:spPr>
      </p:pic>
    </p:spTree>
  </p:cSld>
  <p:clrMapOvr>
    <a:masterClrMapping/>
  </p:clrMapOvr>
  <p:transition xmlns:p14="http://schemas.microsoft.com/office/powerpoint/2010/main" spd="med" advClick="1"/>
</p:sld>
</file>

<file path=ppt/slides/slide1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0" name="There was not one clear case of healing from an organic disease (Kurt Koch, Occult ABC, 1981)."/>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There was not one clear case of healing from an organic disease (Kurt Koch, </a:t>
            </a:r>
            <a:r>
              <a:rPr i="1"/>
              <a:t>Occult ABC</a:t>
            </a:r>
            <a:r>
              <a:t>, 1981).</a:t>
            </a:r>
          </a:p>
        </p:txBody>
      </p:sp>
      <p:pic>
        <p:nvPicPr>
          <p:cNvPr id="611" name="proxy.duckduckgo.png" descr="proxy.duckduckgo.png"/>
          <p:cNvPicPr>
            <a:picLocks noChangeAspect="0"/>
          </p:cNvPicPr>
          <p:nvPr/>
        </p:nvPicPr>
        <p:blipFill>
          <a:blip r:embed="rId2">
            <a:extLst/>
          </a:blip>
          <a:stretch>
            <a:fillRect/>
          </a:stretch>
        </p:blipFill>
        <p:spPr>
          <a:xfrm>
            <a:off x="7687129" y="1196370"/>
            <a:ext cx="4259943" cy="6493099"/>
          </a:xfrm>
          <a:prstGeom prst="rect">
            <a:avLst/>
          </a:prstGeom>
        </p:spPr>
      </p:pic>
    </p:spTree>
  </p:cSld>
  <p:clrMapOvr>
    <a:masterClrMapping/>
  </p:clrMapOvr>
  <p:transition xmlns:p14="http://schemas.microsoft.com/office/powerpoint/2010/main" spd="med" advClick="1"/>
</p:sld>
</file>

<file path=ppt/slides/slide1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3" name="On October 11, 1975, Kuhlman had a private audience with Pope Paul VI at the Vatican."/>
          <p:cNvSpPr txBox="1"/>
          <p:nvPr>
            <p:ph type="body" sz="half" idx="1"/>
          </p:nvPr>
        </p:nvSpPr>
        <p:spPr>
          <a:xfrm>
            <a:off x="882767" y="1063058"/>
            <a:ext cx="4661261" cy="8298501"/>
          </a:xfrm>
          <a:prstGeom prst="rect">
            <a:avLst/>
          </a:prstGeom>
        </p:spPr>
        <p:txBody>
          <a:bodyPr/>
          <a:lstStyle>
            <a:lvl1pPr>
              <a:defRPr b="1" sz="3400">
                <a:solidFill>
                  <a:srgbClr val="94E3FE"/>
                </a:solidFill>
                <a:latin typeface="Arial"/>
                <a:ea typeface="Arial"/>
                <a:cs typeface="Arial"/>
                <a:sym typeface="Arial"/>
              </a:defRPr>
            </a:lvl1pPr>
          </a:lstStyle>
          <a:p>
            <a:pPr/>
            <a:r>
              <a:t>On October 11, 1975, Kuhlman had a private audience with Pope Paul VI at the Vatican.</a:t>
            </a:r>
          </a:p>
        </p:txBody>
      </p:sp>
      <p:pic>
        <p:nvPicPr>
          <p:cNvPr id="614" name="proxy.duckduckgo.jpg" descr="proxy.duckduckgo.jpg"/>
          <p:cNvPicPr>
            <a:picLocks noChangeAspect="0"/>
          </p:cNvPicPr>
          <p:nvPr/>
        </p:nvPicPr>
        <p:blipFill>
          <a:blip r:embed="rId2">
            <a:extLst/>
          </a:blip>
          <a:stretch>
            <a:fillRect/>
          </a:stretch>
        </p:blipFill>
        <p:spPr>
          <a:xfrm>
            <a:off x="5802861" y="1005894"/>
            <a:ext cx="6272575" cy="4455127"/>
          </a:xfrm>
          <a:prstGeom prst="rect">
            <a:avLst/>
          </a:prstGeom>
        </p:spPr>
      </p:pic>
    </p:spTree>
  </p:cSld>
  <p:clrMapOvr>
    <a:masterClrMapping/>
  </p:clrMapOvr>
  <p:transition xmlns:p14="http://schemas.microsoft.com/office/powerpoint/2010/main" spd="med" advClick="1"/>
</p:sld>
</file>

<file path=ppt/slides/slide1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6" name="“When I met the Pope there was a oneness. He said, ‘You are doing an admirable job. You have my blessing” (Kathryn Kuhlman, Christian News, Nov. 10, 1975)."/>
          <p:cNvSpPr txBox="1"/>
          <p:nvPr>
            <p:ph type="body" sz="half" idx="1"/>
          </p:nvPr>
        </p:nvSpPr>
        <p:spPr>
          <a:xfrm>
            <a:off x="708390" y="7045056"/>
            <a:ext cx="11588020" cy="2427231"/>
          </a:xfrm>
          <a:prstGeom prst="rect">
            <a:avLst/>
          </a:prstGeom>
        </p:spPr>
        <p:txBody>
          <a:bodyPr/>
          <a:lstStyle/>
          <a:p>
            <a:pPr algn="ctr">
              <a:defRPr b="1" sz="3400">
                <a:solidFill>
                  <a:srgbClr val="DEDDDE"/>
                </a:solidFill>
                <a:latin typeface="Arial"/>
                <a:ea typeface="Arial"/>
                <a:cs typeface="Arial"/>
                <a:sym typeface="Arial"/>
              </a:defRPr>
            </a:pPr>
            <a:r>
              <a:t>“When I met the Pope there was a oneness. He said, ‘You are doing an admirable job. You have my blessing” (Kathryn Kuhlman, </a:t>
            </a:r>
            <a:r>
              <a:rPr i="1"/>
              <a:t>Christian News</a:t>
            </a:r>
            <a:r>
              <a:t>, Nov. 10, 1975).</a:t>
            </a:r>
          </a:p>
        </p:txBody>
      </p:sp>
      <p:pic>
        <p:nvPicPr>
          <p:cNvPr id="617" name="proxy.duckduckgo.jpg" descr="proxy.duckduckgo.jpg"/>
          <p:cNvPicPr>
            <a:picLocks noChangeAspect="0"/>
          </p:cNvPicPr>
          <p:nvPr/>
        </p:nvPicPr>
        <p:blipFill>
          <a:blip r:embed="rId2">
            <a:extLst/>
          </a:blip>
          <a:stretch>
            <a:fillRect/>
          </a:stretch>
        </p:blipFill>
        <p:spPr>
          <a:xfrm>
            <a:off x="2504164" y="955094"/>
            <a:ext cx="7996472" cy="5660690"/>
          </a:xfrm>
          <a:prstGeom prst="rect">
            <a:avLst/>
          </a:prstGeom>
        </p:spPr>
      </p:pic>
    </p:spTree>
  </p:cSld>
  <p:clrMapOvr>
    <a:masterClrMapping/>
  </p:clrMapOvr>
  <p:transition xmlns:p14="http://schemas.microsoft.com/office/powerpoint/2010/main" spd="med" advClick="1"/>
</p:sld>
</file>

<file path=ppt/slides/slide1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19" name="kathryn-kuhlman-predicando-en-servicios-de-milagros.jpg" descr="kathryn-kuhlman-predicando-en-servicios-de-milagros.jpg"/>
          <p:cNvPicPr>
            <a:picLocks noChangeAspect="0"/>
          </p:cNvPicPr>
          <p:nvPr/>
        </p:nvPicPr>
        <p:blipFill>
          <a:blip r:embed="rId2">
            <a:extLst/>
          </a:blip>
          <a:stretch>
            <a:fillRect/>
          </a:stretch>
        </p:blipFill>
        <p:spPr>
          <a:xfrm>
            <a:off x="547828" y="500790"/>
            <a:ext cx="11818319" cy="6712892"/>
          </a:xfrm>
          <a:prstGeom prst="rect">
            <a:avLst/>
          </a:prstGeom>
        </p:spPr>
      </p:pic>
      <p:sp>
        <p:nvSpPr>
          <p:cNvPr id="620" name="Three photos of Kathryn Kuhlman preaching…"/>
          <p:cNvSpPr txBox="1"/>
          <p:nvPr>
            <p:ph type="body" sz="quarter" idx="1"/>
          </p:nvPr>
        </p:nvSpPr>
        <p:spPr>
          <a:xfrm>
            <a:off x="1149692" y="7419113"/>
            <a:ext cx="10705416" cy="1731115"/>
          </a:xfrm>
          <a:prstGeom prst="rect">
            <a:avLst/>
          </a:prstGeom>
        </p:spPr>
        <p:txBody>
          <a:bodyPr/>
          <a:lstStyle/>
          <a:p>
            <a:pPr algn="ctr">
              <a:defRPr b="1" sz="3400">
                <a:solidFill>
                  <a:srgbClr val="94E3FE"/>
                </a:solidFill>
                <a:latin typeface="Arial"/>
                <a:ea typeface="Arial"/>
                <a:cs typeface="Arial"/>
                <a:sym typeface="Arial"/>
              </a:defRPr>
            </a:pPr>
            <a:r>
              <a:t>Three photos of Kathryn Kuhlman preaching</a:t>
            </a:r>
          </a:p>
          <a:p>
            <a:pPr algn="ctr">
              <a:defRPr b="1" sz="3400">
                <a:solidFill>
                  <a:srgbClr val="94E3FE"/>
                </a:solidFill>
                <a:latin typeface="Arial"/>
                <a:ea typeface="Arial"/>
                <a:cs typeface="Arial"/>
                <a:sym typeface="Arial"/>
              </a:defRPr>
            </a:pPr>
            <a:r>
              <a:t>A lot of men could take a lesson in exuberance from female Pentecostal preachers!</a:t>
            </a:r>
          </a:p>
        </p:txBody>
      </p:sp>
    </p:spTree>
  </p:cSld>
  <p:clrMapOvr>
    <a:masterClrMapping/>
  </p:clrMapOvr>
  <p:transition xmlns:p14="http://schemas.microsoft.com/office/powerpoint/2010/main" spd="med" advClick="1"/>
</p:sld>
</file>

<file path=ppt/slides/slide1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22" name="kuhlman0214a21-1.jpeg" descr="kuhlman0214a21-1.jpeg"/>
          <p:cNvPicPr>
            <a:picLocks noChangeAspect="0"/>
          </p:cNvPicPr>
          <p:nvPr/>
        </p:nvPicPr>
        <p:blipFill>
          <a:blip r:embed="rId2">
            <a:extLst/>
          </a:blip>
          <a:stretch>
            <a:fillRect/>
          </a:stretch>
        </p:blipFill>
        <p:spPr>
          <a:xfrm>
            <a:off x="2496917" y="590969"/>
            <a:ext cx="8010966" cy="7410050"/>
          </a:xfrm>
          <a:prstGeom prst="rect">
            <a:avLst/>
          </a:prstGeom>
        </p:spPr>
      </p:pic>
      <p:sp>
        <p:nvSpPr>
          <p:cNvPr id="623" name="Kuhlman signing copies of her autobiography “I Believe in Miracles.”"/>
          <p:cNvSpPr txBox="1"/>
          <p:nvPr>
            <p:ph type="body" sz="quarter" idx="1"/>
          </p:nvPr>
        </p:nvSpPr>
        <p:spPr>
          <a:xfrm>
            <a:off x="2105043" y="8157099"/>
            <a:ext cx="8794714" cy="1518884"/>
          </a:xfrm>
          <a:prstGeom prst="rect">
            <a:avLst/>
          </a:prstGeom>
        </p:spPr>
        <p:txBody>
          <a:bodyPr/>
          <a:lstStyle>
            <a:lvl1pPr algn="ctr">
              <a:defRPr b="1" sz="3400">
                <a:solidFill>
                  <a:srgbClr val="94E3FE"/>
                </a:solidFill>
                <a:latin typeface="Arial"/>
                <a:ea typeface="Arial"/>
                <a:cs typeface="Arial"/>
                <a:sym typeface="Arial"/>
              </a:defRPr>
            </a:lvl1pPr>
          </a:lstStyle>
          <a:p>
            <a:pPr/>
            <a:r>
              <a:t>Kuhlman signing copies of her autobiography “I Believe in Miracles.”</a:t>
            </a:r>
          </a:p>
        </p:txBody>
      </p:sp>
    </p:spTree>
  </p:cSld>
  <p:clrMapOvr>
    <a:masterClrMapping/>
  </p:clrMapOvr>
  <p:transition xmlns:p14="http://schemas.microsoft.com/office/powerpoint/2010/main" spd="med" advClick="1"/>
</p:sld>
</file>

<file path=ppt/slides/slide1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5" name="THE HAPPY HUNTERS…"/>
          <p:cNvSpPr txBox="1"/>
          <p:nvPr>
            <p:ph type="body" idx="1"/>
          </p:nvPr>
        </p:nvSpPr>
        <p:spPr>
          <a:xfrm>
            <a:off x="882767" y="1063058"/>
            <a:ext cx="6259179" cy="8155725"/>
          </a:xfrm>
          <a:prstGeom prst="rect">
            <a:avLst/>
          </a:prstGeom>
        </p:spPr>
        <p:txBody>
          <a:bodyPr/>
          <a:lstStyle/>
          <a:p>
            <a:pPr>
              <a:defRPr b="1" sz="3400">
                <a:solidFill>
                  <a:srgbClr val="FFFFFF"/>
                </a:solidFill>
                <a:latin typeface="Arial"/>
                <a:ea typeface="Arial"/>
                <a:cs typeface="Arial"/>
                <a:sym typeface="Arial"/>
              </a:defRPr>
            </a:pPr>
            <a:r>
              <a:t>THE HAPPY HUNTERS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Charles (1920-2010) and Frances Hunter (1916-2009), known as “the Happy Hunters,” conducted Healing Explosion crusades throughout the world and published dozens of influential videos and books. </a:t>
            </a:r>
          </a:p>
        </p:txBody>
      </p:sp>
      <p:pic>
        <p:nvPicPr>
          <p:cNvPr id="626" name="indianapolis 1990 happy hunters 02.jpg" descr="indianapolis 1990 happy hunters 02.jpg"/>
          <p:cNvPicPr>
            <a:picLocks noChangeAspect="0"/>
          </p:cNvPicPr>
          <p:nvPr/>
        </p:nvPicPr>
        <p:blipFill>
          <a:blip r:embed="rId2">
            <a:extLst/>
          </a:blip>
          <a:stretch>
            <a:fillRect/>
          </a:stretch>
        </p:blipFill>
        <p:spPr>
          <a:xfrm>
            <a:off x="7846572" y="1127537"/>
            <a:ext cx="3941055" cy="5879977"/>
          </a:xfrm>
          <a:prstGeom prst="rect">
            <a:avLst/>
          </a:prstGeom>
        </p:spPr>
      </p:pic>
    </p:spTree>
  </p:cSld>
  <p:clrMapOvr>
    <a:masterClrMapping/>
  </p:clrMapOvr>
  <p:transition xmlns:p14="http://schemas.microsoft.com/office/powerpoint/2010/main" spd="med" advClick="1"/>
</p:sld>
</file>

<file path=ppt/slides/slide1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8" name="The May 1986 issue of Charisma magazine stated that the Hunters were among top twenty most popular and influential charismatic leader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The May 1986 issue of </a:t>
            </a:r>
            <a:r>
              <a:rPr i="1"/>
              <a:t>Charisma</a:t>
            </a:r>
            <a:r>
              <a:t> magazine stated that the Hunters were among top twenty most popular and influential charismatic leaders.</a:t>
            </a:r>
          </a:p>
        </p:txBody>
      </p:sp>
      <p:pic>
        <p:nvPicPr>
          <p:cNvPr id="629" name="indianapolis 1990 happy hunters 02.jpg" descr="indianapolis 1990 happy hunters 02.jpg"/>
          <p:cNvPicPr>
            <a:picLocks noChangeAspect="0"/>
          </p:cNvPicPr>
          <p:nvPr/>
        </p:nvPicPr>
        <p:blipFill>
          <a:blip r:embed="rId2">
            <a:extLst/>
          </a:blip>
          <a:stretch>
            <a:fillRect/>
          </a:stretch>
        </p:blipFill>
        <p:spPr>
          <a:xfrm>
            <a:off x="7846572" y="1127537"/>
            <a:ext cx="3941055" cy="5879977"/>
          </a:xfrm>
          <a:prstGeom prst="rect">
            <a:avLst/>
          </a:prstGeom>
        </p:spPr>
      </p:pic>
    </p:spTree>
  </p:cSld>
  <p:clrMapOvr>
    <a:masterClrMapping/>
  </p:clrMapOvr>
  <p:transition xmlns:p14="http://schemas.microsoft.com/office/powerpoint/2010/main" spd="med" advClick="1"/>
</p:sld>
</file>

<file path=ppt/slides/slide1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1" name="The Hunters claimed that in June 1980 God gave them a vision about worldwide miracle evangelism and instructed them that healing is part of the message of salvation (How to Heal the Sick)."/>
          <p:cNvSpPr txBox="1"/>
          <p:nvPr>
            <p:ph type="body" sz="half" idx="1"/>
          </p:nvPr>
        </p:nvSpPr>
        <p:spPr>
          <a:xfrm>
            <a:off x="882767" y="1063058"/>
            <a:ext cx="5354602" cy="7977032"/>
          </a:xfrm>
          <a:prstGeom prst="rect">
            <a:avLst/>
          </a:prstGeom>
        </p:spPr>
        <p:txBody>
          <a:bodyPr/>
          <a:lstStyle/>
          <a:p>
            <a:pPr>
              <a:defRPr b="1" sz="3400">
                <a:solidFill>
                  <a:srgbClr val="94E3FE"/>
                </a:solidFill>
                <a:latin typeface="Arial"/>
                <a:ea typeface="Arial"/>
                <a:cs typeface="Arial"/>
                <a:sym typeface="Arial"/>
              </a:defRPr>
            </a:pPr>
            <a:r>
              <a:t>The Hunters claimed that in June 1980 God gave them a vision about worldwide miracle evangelism and instructed them that healing is part of the message of salvation (</a:t>
            </a:r>
            <a:r>
              <a:rPr i="1"/>
              <a:t>How to Heal the Sick</a:t>
            </a:r>
            <a:r>
              <a:t>).  </a:t>
            </a:r>
          </a:p>
        </p:txBody>
      </p:sp>
      <p:pic>
        <p:nvPicPr>
          <p:cNvPr id="632" name="proxy.duckduckgo.jpg" descr="proxy.duckduckgo.jpg"/>
          <p:cNvPicPr>
            <a:picLocks noChangeAspect="0"/>
          </p:cNvPicPr>
          <p:nvPr/>
        </p:nvPicPr>
        <p:blipFill>
          <a:blip r:embed="rId2">
            <a:extLst/>
          </a:blip>
          <a:stretch>
            <a:fillRect/>
          </a:stretch>
        </p:blipFill>
        <p:spPr>
          <a:xfrm>
            <a:off x="6866404" y="1132894"/>
            <a:ext cx="5354601" cy="5002037"/>
          </a:xfrm>
          <a:prstGeom prst="rect">
            <a:avLst/>
          </a:prstGeom>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But the Lord Jesus Christ did not heal to provide an example for Christians to follow.…"/>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But the Lord Jesus Christ did not heal to provide an example for Christians to follow.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His miracles were for the purpose of authenticating His Messiahship (Joh. 5:36; 10:37-38; 20:30-31; Acts 2:22).</a:t>
            </a:r>
          </a:p>
        </p:txBody>
      </p:sp>
      <p:pic>
        <p:nvPicPr>
          <p:cNvPr id="282"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34" name="proxy.duckduckgo.jpg" descr="proxy.duckduckgo.jpg"/>
          <p:cNvPicPr>
            <a:picLocks noChangeAspect="0"/>
          </p:cNvPicPr>
          <p:nvPr/>
        </p:nvPicPr>
        <p:blipFill>
          <a:blip r:embed="rId2">
            <a:extLst/>
          </a:blip>
          <a:stretch>
            <a:fillRect/>
          </a:stretch>
        </p:blipFill>
        <p:spPr>
          <a:xfrm>
            <a:off x="841800" y="673870"/>
            <a:ext cx="11321200" cy="7022349"/>
          </a:xfrm>
          <a:prstGeom prst="rect">
            <a:avLst/>
          </a:prstGeom>
        </p:spPr>
      </p:pic>
      <p:sp>
        <p:nvSpPr>
          <p:cNvPr id="635" name="Hunters’ healing crusade at Carpenters Home Church in Lakeland, Florida"/>
          <p:cNvSpPr txBox="1"/>
          <p:nvPr>
            <p:ph type="body" sz="quarter" idx="1"/>
          </p:nvPr>
        </p:nvSpPr>
        <p:spPr>
          <a:xfrm>
            <a:off x="1651266" y="8004699"/>
            <a:ext cx="9702268" cy="1518884"/>
          </a:xfrm>
          <a:prstGeom prst="rect">
            <a:avLst/>
          </a:prstGeom>
        </p:spPr>
        <p:txBody>
          <a:bodyPr/>
          <a:lstStyle>
            <a:lvl1pPr algn="ctr">
              <a:defRPr b="1" sz="3400">
                <a:solidFill>
                  <a:srgbClr val="94E3FE"/>
                </a:solidFill>
                <a:latin typeface="Arial"/>
                <a:ea typeface="Arial"/>
                <a:cs typeface="Arial"/>
                <a:sym typeface="Arial"/>
              </a:defRPr>
            </a:lvl1pPr>
          </a:lstStyle>
          <a:p>
            <a:pPr/>
            <a:r>
              <a:t>Hunters’ healing crusade at Carpenters Home Church in Lakeland, Florida</a:t>
            </a:r>
          </a:p>
        </p:txBody>
      </p:sp>
    </p:spTree>
  </p:cSld>
  <p:clrMapOvr>
    <a:masterClrMapping/>
  </p:clrMapOvr>
  <p:transition xmlns:p14="http://schemas.microsoft.com/office/powerpoint/2010/main" spd="med" advClick="1"/>
</p:sld>
</file>

<file path=ppt/slides/slide1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7" name="The Hunters claimed that “every Spirit-filled Christian can and should be healing the sick on a daily basis” (advertisement for Healing Explosion crusades)."/>
          <p:cNvSpPr txBox="1"/>
          <p:nvPr>
            <p:ph type="body" sz="half" idx="1"/>
          </p:nvPr>
        </p:nvSpPr>
        <p:spPr>
          <a:xfrm>
            <a:off x="882767" y="1063058"/>
            <a:ext cx="5651266" cy="8155725"/>
          </a:xfrm>
          <a:prstGeom prst="rect">
            <a:avLst/>
          </a:prstGeom>
        </p:spPr>
        <p:txBody>
          <a:bodyPr/>
          <a:lstStyle>
            <a:lvl1pPr>
              <a:defRPr b="1" sz="3400">
                <a:solidFill>
                  <a:srgbClr val="94E3FE"/>
                </a:solidFill>
                <a:latin typeface="Arial"/>
                <a:ea typeface="Arial"/>
                <a:cs typeface="Arial"/>
                <a:sym typeface="Arial"/>
              </a:defRPr>
            </a:lvl1pPr>
          </a:lstStyle>
          <a:p>
            <a:pPr/>
            <a:r>
              <a:t>The Hunters claimed that “every Spirit-filled Christian can and should be healing the sick on a daily basis” (advertisement for Healing Explosion crusades). </a:t>
            </a:r>
          </a:p>
        </p:txBody>
      </p:sp>
      <p:pic>
        <p:nvPicPr>
          <p:cNvPr id="638" name="proxy.duckduckgo.jpg" descr="proxy.duckduckgo.jpg"/>
          <p:cNvPicPr>
            <a:picLocks noChangeAspect="0"/>
          </p:cNvPicPr>
          <p:nvPr/>
        </p:nvPicPr>
        <p:blipFill>
          <a:blip r:embed="rId2">
            <a:extLst/>
          </a:blip>
          <a:stretch>
            <a:fillRect/>
          </a:stretch>
        </p:blipFill>
        <p:spPr>
          <a:xfrm>
            <a:off x="6973844" y="1127537"/>
            <a:ext cx="4991583" cy="5879977"/>
          </a:xfrm>
          <a:prstGeom prst="rect">
            <a:avLst/>
          </a:prstGeom>
        </p:spPr>
      </p:pic>
    </p:spTree>
  </p:cSld>
  <p:clrMapOvr>
    <a:masterClrMapping/>
  </p:clrMapOvr>
  <p:transition xmlns:p14="http://schemas.microsoft.com/office/powerpoint/2010/main" spd="med" advClick="1"/>
</p:sld>
</file>

<file path=ppt/slides/slide1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0" name="In How to Heal the Sick, the Hunters said: “Yes, it is God’s will for you to be healed. … Sickness does not bring glory to God -- healing and health bring glory to God!” (p. 18)."/>
          <p:cNvSpPr txBox="1"/>
          <p:nvPr>
            <p:ph type="body" sz="half" idx="1"/>
          </p:nvPr>
        </p:nvSpPr>
        <p:spPr>
          <a:xfrm>
            <a:off x="882767" y="1063058"/>
            <a:ext cx="5455507" cy="6475753"/>
          </a:xfrm>
          <a:prstGeom prst="rect">
            <a:avLst/>
          </a:prstGeom>
        </p:spPr>
        <p:txBody>
          <a:bodyPr/>
          <a:lstStyle/>
          <a:p>
            <a:pPr>
              <a:defRPr b="1" sz="3400">
                <a:solidFill>
                  <a:srgbClr val="94E3FE"/>
                </a:solidFill>
                <a:latin typeface="Arial"/>
                <a:ea typeface="Arial"/>
                <a:cs typeface="Arial"/>
                <a:sym typeface="Arial"/>
              </a:defRPr>
            </a:pPr>
            <a:r>
              <a:t>In </a:t>
            </a:r>
            <a:r>
              <a:rPr i="1"/>
              <a:t>How to Heal the Sick</a:t>
            </a:r>
            <a:r>
              <a:t>, the Hunters said: “Yes, it is God’s will for you to be healed. … Sickness does not bring glory to God -- healing and health bring glory to God!” (p. 18).</a:t>
            </a:r>
          </a:p>
        </p:txBody>
      </p:sp>
      <p:pic>
        <p:nvPicPr>
          <p:cNvPr id="641" name="proxy.duckduckgo.jpg" descr="proxy.duckduckgo.jpg"/>
          <p:cNvPicPr>
            <a:picLocks noChangeAspect="0"/>
          </p:cNvPicPr>
          <p:nvPr/>
        </p:nvPicPr>
        <p:blipFill>
          <a:blip r:embed="rId2">
            <a:extLst/>
          </a:blip>
          <a:stretch>
            <a:fillRect/>
          </a:stretch>
        </p:blipFill>
        <p:spPr>
          <a:xfrm>
            <a:off x="6973844" y="962267"/>
            <a:ext cx="4991583" cy="7829066"/>
          </a:xfrm>
          <a:prstGeom prst="rect">
            <a:avLst/>
          </a:prstGeom>
        </p:spPr>
      </p:pic>
    </p:spTree>
  </p:cSld>
  <p:clrMapOvr>
    <a:masterClrMapping/>
  </p:clrMapOvr>
  <p:transition xmlns:p14="http://schemas.microsoft.com/office/powerpoint/2010/main" spd="med" advClick="1"/>
</p:sld>
</file>

<file path=ppt/slides/slide1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3" name="In their Handbook for Healing, the Hunters said, “There is nothing that will convince a sinner of the reality of Jesus faster than witnessing a miracle” (p. 28)."/>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In their </a:t>
            </a:r>
            <a:r>
              <a:rPr i="1"/>
              <a:t>Handbook for Healing</a:t>
            </a:r>
            <a:r>
              <a:t>, the Hunters said, “There is nothing that will convince a sinner of the reality of Jesus faster than witnessing a miracle” (p. 28).</a:t>
            </a:r>
          </a:p>
        </p:txBody>
      </p:sp>
      <p:pic>
        <p:nvPicPr>
          <p:cNvPr id="644" name="proxy.duckduckgo.jpg" descr="proxy.duckduckgo.jpg"/>
          <p:cNvPicPr>
            <a:picLocks noChangeAspect="0"/>
          </p:cNvPicPr>
          <p:nvPr/>
        </p:nvPicPr>
        <p:blipFill>
          <a:blip r:embed="rId2">
            <a:extLst/>
          </a:blip>
          <a:stretch>
            <a:fillRect/>
          </a:stretch>
        </p:blipFill>
        <p:spPr>
          <a:xfrm>
            <a:off x="7687129" y="1168233"/>
            <a:ext cx="4259943" cy="6142973"/>
          </a:xfrm>
          <a:prstGeom prst="rect">
            <a:avLst/>
          </a:prstGeom>
        </p:spPr>
      </p:pic>
    </p:spTree>
  </p:cSld>
  <p:clrMapOvr>
    <a:masterClrMapping/>
  </p:clrMapOvr>
  <p:transition xmlns:p14="http://schemas.microsoft.com/office/powerpoint/2010/main" spd="med" advClick="1"/>
</p:sld>
</file>

<file path=ppt/slides/slide1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6" name="Yet the Lord Jesus Christ taught that if people will not believe the Scriptures they will not believe even if they see someone rise from the dead (Luke 16:29-31)."/>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Yet the Lord Jesus Christ taught that if people will not believe the Scriptures they will not believe even if they see someone rise from the dead (Luke 16:29-31).</a:t>
            </a:r>
          </a:p>
        </p:txBody>
      </p:sp>
      <p:pic>
        <p:nvPicPr>
          <p:cNvPr id="647" name="proxy.duckduckgo.jpg" descr="proxy.duckduckgo.jpg"/>
          <p:cNvPicPr>
            <a:picLocks noChangeAspect="0"/>
          </p:cNvPicPr>
          <p:nvPr/>
        </p:nvPicPr>
        <p:blipFill>
          <a:blip r:embed="rId2">
            <a:extLst/>
          </a:blip>
          <a:stretch>
            <a:fillRect/>
          </a:stretch>
        </p:blipFill>
        <p:spPr>
          <a:xfrm>
            <a:off x="7687129" y="1168233"/>
            <a:ext cx="4259943" cy="6142973"/>
          </a:xfrm>
          <a:prstGeom prst="rect">
            <a:avLst/>
          </a:prstGeom>
        </p:spPr>
      </p:pic>
    </p:spTree>
  </p:cSld>
  <p:clrMapOvr>
    <a:masterClrMapping/>
  </p:clrMapOvr>
  <p:transition xmlns:p14="http://schemas.microsoft.com/office/powerpoint/2010/main" spd="med" advClick="1"/>
</p:sld>
</file>

<file path=ppt/slides/slide1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9" name="Jesus twice warned that an “an evil and adulterous generation seeketh after a sign” (Mt. 12:39; 16:4)."/>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Jesus twice warned that an “an evil and adulterous generation seeketh after a sign” (Mt. 12:39; 16:4).</a:t>
            </a:r>
          </a:p>
        </p:txBody>
      </p:sp>
      <p:pic>
        <p:nvPicPr>
          <p:cNvPr id="650" name="proxy.duckduckgo.jpg" descr="proxy.duckduckgo.jpg"/>
          <p:cNvPicPr>
            <a:picLocks noChangeAspect="0"/>
          </p:cNvPicPr>
          <p:nvPr/>
        </p:nvPicPr>
        <p:blipFill>
          <a:blip r:embed="rId2">
            <a:extLst/>
          </a:blip>
          <a:stretch>
            <a:fillRect/>
          </a:stretch>
        </p:blipFill>
        <p:spPr>
          <a:xfrm>
            <a:off x="7687129" y="1168233"/>
            <a:ext cx="4259943" cy="6142973"/>
          </a:xfrm>
          <a:prstGeom prst="rect">
            <a:avLst/>
          </a:prstGeom>
        </p:spPr>
      </p:pic>
    </p:spTree>
  </p:cSld>
  <p:clrMapOvr>
    <a:masterClrMapping/>
  </p:clrMapOvr>
  <p:transition xmlns:p14="http://schemas.microsoft.com/office/powerpoint/2010/main" spd="med" advClick="1"/>
</p:sld>
</file>

<file path=ppt/slides/slide1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2" name="I personally witnessed the Hunters’ healing meetings on two occasions, and both times the wheelchair-bound people who attended left unhealed and disappointed. I did not see any significant healing at these meetings."/>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I personally witnessed the Hunters’ healing meetings on two occasions, and both times the wheelchair-bound people who attended left unhealed and disappointed. I did not see any significant healing at these meetings.</a:t>
            </a:r>
          </a:p>
        </p:txBody>
      </p:sp>
      <p:pic>
        <p:nvPicPr>
          <p:cNvPr id="653" name="indianapolis 1990 happy hunters 02.jpg" descr="indianapolis 1990 happy hunters 02.jpg"/>
          <p:cNvPicPr>
            <a:picLocks noChangeAspect="0"/>
          </p:cNvPicPr>
          <p:nvPr/>
        </p:nvPicPr>
        <p:blipFill>
          <a:blip r:embed="rId2">
            <a:extLst/>
          </a:blip>
          <a:stretch>
            <a:fillRect/>
          </a:stretch>
        </p:blipFill>
        <p:spPr>
          <a:xfrm>
            <a:off x="7846572" y="1127537"/>
            <a:ext cx="3941055" cy="5879977"/>
          </a:xfrm>
          <a:prstGeom prst="rect">
            <a:avLst/>
          </a:prstGeom>
        </p:spPr>
      </p:pic>
    </p:spTree>
  </p:cSld>
  <p:clrMapOvr>
    <a:masterClrMapping/>
  </p:clrMapOvr>
  <p:transition xmlns:p14="http://schemas.microsoft.com/office/powerpoint/2010/main" spd="med" advClick="1"/>
</p:sld>
</file>

<file path=ppt/slides/slide1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5" name="During a healing crusade in the Philippines in January 1988, Frances Hunter developed an eye infection and in spite of attempts by the “healing teams” to heal her, she was forced to go to a doctor and get medication. In the doctor’s office she was amazed"/>
          <p:cNvSpPr txBox="1"/>
          <p:nvPr>
            <p:ph type="body" sz="half" idx="1"/>
          </p:nvPr>
        </p:nvSpPr>
        <p:spPr>
          <a:xfrm>
            <a:off x="882767" y="1063058"/>
            <a:ext cx="4958223" cy="7977726"/>
          </a:xfrm>
          <a:prstGeom prst="rect">
            <a:avLst/>
          </a:prstGeom>
        </p:spPr>
        <p:txBody>
          <a:bodyPr/>
          <a:lstStyle>
            <a:lvl1pPr>
              <a:defRPr b="1" sz="3400">
                <a:solidFill>
                  <a:srgbClr val="94E3FE"/>
                </a:solidFill>
                <a:latin typeface="Arial"/>
                <a:ea typeface="Arial"/>
                <a:cs typeface="Arial"/>
                <a:sym typeface="Arial"/>
              </a:defRPr>
            </a:lvl1pPr>
          </a:lstStyle>
          <a:p>
            <a:pPr/>
            <a:r>
              <a:t>During a healing crusade in the Philippines in January 1988, Frances Hunter developed an eye infection and in spite of attempts by the “healing teams” to heal her, she was forced to go to a doctor and get medication. In the doctor’s office she was amazed to see a copy of her book on healing.</a:t>
            </a:r>
          </a:p>
        </p:txBody>
      </p:sp>
      <p:pic>
        <p:nvPicPr>
          <p:cNvPr id="656" name="proxy.duckduckgo.jpg" descr="proxy.duckduckgo.jpg"/>
          <p:cNvPicPr>
            <a:picLocks noChangeAspect="0"/>
          </p:cNvPicPr>
          <p:nvPr/>
        </p:nvPicPr>
        <p:blipFill>
          <a:blip r:embed="rId2">
            <a:extLst/>
          </a:blip>
          <a:stretch>
            <a:fillRect/>
          </a:stretch>
        </p:blipFill>
        <p:spPr>
          <a:xfrm>
            <a:off x="6445505" y="1127537"/>
            <a:ext cx="5711612" cy="5879977"/>
          </a:xfrm>
          <a:prstGeom prst="rect">
            <a:avLst/>
          </a:prstGeom>
        </p:spPr>
      </p:pic>
    </p:spTree>
  </p:cSld>
  <p:clrMapOvr>
    <a:masterClrMapping/>
  </p:clrMapOvr>
  <p:transition xmlns:p14="http://schemas.microsoft.com/office/powerpoint/2010/main" spd="med" advClick="1"/>
</p:sld>
</file>

<file path=ppt/slides/slide1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8" name="In a Hunter healing crusade in Long Beach, California, all of the members of the healing team caught a virus and Frances had to return home and spend 10 days in bed (Ministries Today, Nov.-Dec. 1991, p. 28)."/>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In a Hunter healing crusade in Long Beach, California, all of the members of the healing team caught a virus and Frances had to return home and spend 10 days in bed (</a:t>
            </a:r>
            <a:r>
              <a:rPr i="1"/>
              <a:t>Ministries Today</a:t>
            </a:r>
            <a:r>
              <a:t>, Nov.-Dec. 1991, p. 28).</a:t>
            </a:r>
          </a:p>
        </p:txBody>
      </p:sp>
      <p:pic>
        <p:nvPicPr>
          <p:cNvPr id="659" name="proxy.duckduckgo.jpg" descr="proxy.duckduckgo.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1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1" name="While conducting a healing crusade in England in 1995, Frances Hunter broke her right heel and had to be brought back to the States in a wheelchair."/>
          <p:cNvSpPr txBox="1"/>
          <p:nvPr>
            <p:ph type="body" sz="half" idx="1"/>
          </p:nvPr>
        </p:nvSpPr>
        <p:spPr>
          <a:xfrm>
            <a:off x="882767" y="1063058"/>
            <a:ext cx="5456996" cy="8147490"/>
          </a:xfrm>
          <a:prstGeom prst="rect">
            <a:avLst/>
          </a:prstGeom>
        </p:spPr>
        <p:txBody>
          <a:bodyPr/>
          <a:lstStyle>
            <a:lvl1pPr>
              <a:defRPr b="1" sz="3400">
                <a:solidFill>
                  <a:srgbClr val="94E3FE"/>
                </a:solidFill>
                <a:latin typeface="Arial"/>
                <a:ea typeface="Arial"/>
                <a:cs typeface="Arial"/>
                <a:sym typeface="Arial"/>
              </a:defRPr>
            </a:lvl1pPr>
          </a:lstStyle>
          <a:p>
            <a:pPr/>
            <a:r>
              <a:t>While conducting a healing crusade in England in 1995, Frances Hunter broke her right heel and had to be brought back to the States in a wheelchair. </a:t>
            </a:r>
          </a:p>
        </p:txBody>
      </p:sp>
      <p:pic>
        <p:nvPicPr>
          <p:cNvPr id="662" name="proxy.duckduckgo.png" descr="proxy.duckduckgo.png"/>
          <p:cNvPicPr>
            <a:picLocks noChangeAspect="0"/>
          </p:cNvPicPr>
          <p:nvPr/>
        </p:nvPicPr>
        <p:blipFill>
          <a:blip r:embed="rId2">
            <a:extLst/>
          </a:blip>
          <a:stretch>
            <a:fillRect/>
          </a:stretch>
        </p:blipFill>
        <p:spPr>
          <a:xfrm>
            <a:off x="6555957" y="1428765"/>
            <a:ext cx="5274433" cy="4463694"/>
          </a:xfrm>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For the works which the Father hath given me to finish, the same works that I do, bear witness of me, that the Father hath sent me” (John 5:36)."/>
          <p:cNvSpPr txBox="1"/>
          <p:nvPr>
            <p:ph type="body" sz="half" idx="1"/>
          </p:nvPr>
        </p:nvSpPr>
        <p:spPr>
          <a:xfrm>
            <a:off x="882767" y="1063058"/>
            <a:ext cx="5438839" cy="8070000"/>
          </a:xfrm>
          <a:prstGeom prst="rect">
            <a:avLst/>
          </a:prstGeom>
        </p:spPr>
        <p:txBody>
          <a:bodyPr/>
          <a:lstStyle>
            <a:lvl1pPr>
              <a:defRPr b="1" sz="3400">
                <a:solidFill>
                  <a:srgbClr val="FFFFFF"/>
                </a:solidFill>
                <a:latin typeface="Arial"/>
                <a:ea typeface="Arial"/>
                <a:cs typeface="Arial"/>
                <a:sym typeface="Arial"/>
              </a:defRPr>
            </a:lvl1pPr>
          </a:lstStyle>
          <a:p>
            <a:pPr/>
            <a:r>
              <a:t>“For the works which the Father hath given me to finish, the same works that I do, bear witness of me, that the Father hath sent me” (John 5:36).</a:t>
            </a:r>
          </a:p>
        </p:txBody>
      </p:sp>
      <p:pic>
        <p:nvPicPr>
          <p:cNvPr id="285"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4" name="In their book Handbook for Healing the Hunters even gave instructions for healing baldness: “To heal baldness, command healing to the hair follicles and command the hair to be restored to normal growth” (p. 106).…"/>
          <p:cNvSpPr txBox="1"/>
          <p:nvPr>
            <p:ph type="body" sz="half" idx="1"/>
          </p:nvPr>
        </p:nvSpPr>
        <p:spPr>
          <a:xfrm>
            <a:off x="882767" y="1063058"/>
            <a:ext cx="5760506" cy="8134393"/>
          </a:xfrm>
          <a:prstGeom prst="rect">
            <a:avLst/>
          </a:prstGeom>
        </p:spPr>
        <p:txBody>
          <a:bodyPr/>
          <a:lstStyle/>
          <a:p>
            <a:pPr>
              <a:defRPr b="1" sz="3400">
                <a:solidFill>
                  <a:srgbClr val="94E3FE"/>
                </a:solidFill>
                <a:latin typeface="Arial"/>
                <a:ea typeface="Arial"/>
                <a:cs typeface="Arial"/>
                <a:sym typeface="Arial"/>
              </a:defRPr>
            </a:pPr>
            <a:r>
              <a:t>In their book </a:t>
            </a:r>
            <a:r>
              <a:rPr i="1"/>
              <a:t>Handbook for Healing</a:t>
            </a:r>
            <a:r>
              <a:t> the Hunters even gave instructions for healing baldness: “To heal baldness, command healing to the hair follicles and command the hair to be restored to normal growth” (p. 106).</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But both of the Hunters were bald! (She wore a wig.)</a:t>
            </a:r>
          </a:p>
        </p:txBody>
      </p:sp>
      <p:pic>
        <p:nvPicPr>
          <p:cNvPr id="665" name="proxy.duckduckgo.jpg" descr="proxy.duckduckgo.jpg"/>
          <p:cNvPicPr>
            <a:picLocks noChangeAspect="0"/>
          </p:cNvPicPr>
          <p:nvPr/>
        </p:nvPicPr>
        <p:blipFill>
          <a:blip r:embed="rId2">
            <a:extLst/>
          </a:blip>
          <a:stretch>
            <a:fillRect/>
          </a:stretch>
        </p:blipFill>
        <p:spPr>
          <a:xfrm>
            <a:off x="7152191" y="1132894"/>
            <a:ext cx="5068815" cy="4900972"/>
          </a:xfrm>
          <a:prstGeom prst="rect">
            <a:avLst/>
          </a:prstGeom>
        </p:spPr>
      </p:pic>
    </p:spTree>
  </p:cSld>
  <p:clrMapOvr>
    <a:masterClrMapping/>
  </p:clrMapOvr>
  <p:transition xmlns:p14="http://schemas.microsoft.com/office/powerpoint/2010/main" spd="med" advClick="1"/>
</p:sld>
</file>

<file path=ppt/slides/slide1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7" name="The Hunters taught that people need to speak in tongues to have God’s miracle power. To receive the gift of tongues people were taught by the Hunters to stop thinking and to start muttering sounds so that God will allegedly take control of their tongues."/>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The Hunters taught that people need to speak in tongues to have God’s miracle power. To receive the gift of tongues people were taught by the Hunters to stop thinking and to start muttering sounds so that God will allegedly take control of their tongues.</a:t>
            </a:r>
          </a:p>
        </p:txBody>
      </p:sp>
      <p:pic>
        <p:nvPicPr>
          <p:cNvPr id="668" name="proxy.duckduckgo.jpg" descr="proxy.duckduckgo.jpg"/>
          <p:cNvPicPr>
            <a:picLocks noChangeAspect="0"/>
          </p:cNvPicPr>
          <p:nvPr/>
        </p:nvPicPr>
        <p:blipFill>
          <a:blip r:embed="rId2">
            <a:extLst/>
          </a:blip>
          <a:stretch>
            <a:fillRect/>
          </a:stretch>
        </p:blipFill>
        <p:spPr>
          <a:xfrm>
            <a:off x="7602890" y="1132894"/>
            <a:ext cx="4618116" cy="4471865"/>
          </a:xfrm>
          <a:prstGeom prst="rect">
            <a:avLst/>
          </a:prstGeom>
        </p:spPr>
      </p:pic>
    </p:spTree>
  </p:cSld>
  <p:clrMapOvr>
    <a:masterClrMapping/>
  </p:clrMapOvr>
  <p:transition xmlns:p14="http://schemas.microsoft.com/office/powerpoint/2010/main" spd="med" advClick="1"/>
</p:sld>
</file>

<file path=ppt/slides/slide1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0" name="“In just a moment when I tell you to, begin praising God by speaking forth a lot of different sounds, but not in a language you know. Don’t try to think of the sounds” (Charles Hunter, Charisma, July 1989)."/>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“In just a moment when I tell you to, begin praising God by speaking forth a lot of different sounds, but not in a language you know. Don’t try to think of the sounds” (Charles Hunter, </a:t>
            </a:r>
            <a:r>
              <a:rPr i="1"/>
              <a:t>Charisma</a:t>
            </a:r>
            <a:r>
              <a:t>, July 1989).</a:t>
            </a:r>
          </a:p>
        </p:txBody>
      </p:sp>
      <p:pic>
        <p:nvPicPr>
          <p:cNvPr id="671" name="proxy.duckduckgo.jpg" descr="proxy.duckduckgo.jpg"/>
          <p:cNvPicPr>
            <a:picLocks noChangeAspect="0"/>
          </p:cNvPicPr>
          <p:nvPr/>
        </p:nvPicPr>
        <p:blipFill>
          <a:blip r:embed="rId2">
            <a:extLst/>
          </a:blip>
          <a:stretch>
            <a:fillRect/>
          </a:stretch>
        </p:blipFill>
        <p:spPr>
          <a:xfrm>
            <a:off x="7602890" y="1132894"/>
            <a:ext cx="4618116" cy="4471865"/>
          </a:xfrm>
          <a:prstGeom prst="rect">
            <a:avLst/>
          </a:prstGeom>
        </p:spPr>
      </p:pic>
    </p:spTree>
  </p:cSld>
  <p:clrMapOvr>
    <a:masterClrMapping/>
  </p:clrMapOvr>
  <p:transition xmlns:p14="http://schemas.microsoft.com/office/powerpoint/2010/main" spd="med" advClick="1"/>
</p:sld>
</file>

<file path=ppt/slides/slide1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3" name="ORAL ROBERTS…"/>
          <p:cNvSpPr txBox="1"/>
          <p:nvPr>
            <p:ph type="body" sz="half" idx="1"/>
          </p:nvPr>
        </p:nvSpPr>
        <p:spPr>
          <a:xfrm>
            <a:off x="882767" y="1063058"/>
            <a:ext cx="5651266" cy="8134492"/>
          </a:xfrm>
          <a:prstGeom prst="rect">
            <a:avLst/>
          </a:prstGeom>
        </p:spPr>
        <p:txBody>
          <a:bodyPr/>
          <a:lstStyle/>
          <a:p>
            <a:pPr>
              <a:defRPr b="1" sz="3400">
                <a:solidFill>
                  <a:srgbClr val="FFFFFF"/>
                </a:solidFill>
                <a:latin typeface="Arial"/>
                <a:ea typeface="Arial"/>
                <a:cs typeface="Arial"/>
                <a:sym typeface="Arial"/>
              </a:defRPr>
            </a:pPr>
            <a:r>
              <a:t>ORAL ROBERTS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Oral Roberts (1918-2009) is probably the best known of the prominent Pentecostal healing evangelists. </a:t>
            </a:r>
          </a:p>
        </p:txBody>
      </p:sp>
      <p:pic>
        <p:nvPicPr>
          <p:cNvPr id="674" name="proxy.duckduckgo.jpg" descr="proxy.duckduckgo.jpg"/>
          <p:cNvPicPr>
            <a:picLocks noChangeAspect="0"/>
          </p:cNvPicPr>
          <p:nvPr/>
        </p:nvPicPr>
        <p:blipFill>
          <a:blip r:embed="rId2">
            <a:extLst/>
          </a:blip>
          <a:stretch>
            <a:fillRect/>
          </a:stretch>
        </p:blipFill>
        <p:spPr>
          <a:xfrm>
            <a:off x="7072589" y="1231578"/>
            <a:ext cx="4909903" cy="6333368"/>
          </a:xfrm>
          <a:prstGeom prst="rect">
            <a:avLst/>
          </a:prstGeom>
        </p:spPr>
      </p:pic>
    </p:spTree>
  </p:cSld>
  <p:clrMapOvr>
    <a:masterClrMapping/>
  </p:clrMapOvr>
  <p:transition xmlns:p14="http://schemas.microsoft.com/office/powerpoint/2010/main" spd="med" advClick="1"/>
</p:sld>
</file>

<file path=ppt/slides/slide1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6" name="In the 1950s, he conducted healing crusades in a tent that seated 12,500.…"/>
          <p:cNvSpPr txBox="1"/>
          <p:nvPr>
            <p:ph type="body" sz="half" idx="1"/>
          </p:nvPr>
        </p:nvSpPr>
        <p:spPr>
          <a:xfrm>
            <a:off x="882767" y="1063058"/>
            <a:ext cx="5393396" cy="8155725"/>
          </a:xfrm>
          <a:prstGeom prst="rect">
            <a:avLst/>
          </a:prstGeom>
        </p:spPr>
        <p:txBody>
          <a:bodyPr/>
          <a:lstStyle/>
          <a:p>
            <a:pPr>
              <a:defRPr b="1" sz="3400">
                <a:solidFill>
                  <a:srgbClr val="94E3FE"/>
                </a:solidFill>
                <a:latin typeface="Arial"/>
                <a:ea typeface="Arial"/>
                <a:cs typeface="Arial"/>
                <a:sym typeface="Arial"/>
              </a:defRPr>
            </a:pPr>
            <a:r>
              <a:t>In the 1950s, he conducted healing crusades in a tent that seated 12,500.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Hundreds of thousands watched his television broadcasts.</a:t>
            </a:r>
          </a:p>
        </p:txBody>
      </p:sp>
      <p:pic>
        <p:nvPicPr>
          <p:cNvPr id="677" name="proxy.duckduckgo.jpg" descr="proxy.duckduckgo.jpg"/>
          <p:cNvPicPr>
            <a:picLocks noChangeAspect="0"/>
          </p:cNvPicPr>
          <p:nvPr/>
        </p:nvPicPr>
        <p:blipFill>
          <a:blip r:embed="rId2">
            <a:extLst/>
          </a:blip>
          <a:stretch>
            <a:fillRect/>
          </a:stretch>
        </p:blipFill>
        <p:spPr>
          <a:xfrm>
            <a:off x="6555524" y="1082094"/>
            <a:ext cx="5259082" cy="5082125"/>
          </a:xfrm>
          <a:prstGeom prst="rect">
            <a:avLst/>
          </a:prstGeom>
        </p:spPr>
      </p:pic>
    </p:spTree>
  </p:cSld>
  <p:clrMapOvr>
    <a:masterClrMapping/>
  </p:clrMapOvr>
  <p:transition xmlns:p14="http://schemas.microsoft.com/office/powerpoint/2010/main" spd="med" advClick="1"/>
</p:sld>
</file>

<file path=ppt/slides/slide1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79" name="proxy.duckduckgo.jpg" descr="proxy.duckduckgo.jpg"/>
          <p:cNvPicPr>
            <a:picLocks noChangeAspect="0"/>
          </p:cNvPicPr>
          <p:nvPr/>
        </p:nvPicPr>
        <p:blipFill>
          <a:blip r:embed="rId2">
            <a:extLst/>
          </a:blip>
          <a:stretch>
            <a:fillRect/>
          </a:stretch>
        </p:blipFill>
        <p:spPr>
          <a:xfrm>
            <a:off x="841800" y="673870"/>
            <a:ext cx="11321200" cy="7022349"/>
          </a:xfrm>
          <a:prstGeom prst="rect">
            <a:avLst/>
          </a:prstGeom>
        </p:spPr>
      </p:pic>
      <p:sp>
        <p:nvSpPr>
          <p:cNvPr id="680" name="Oral Roberts healing crusade in a tent"/>
          <p:cNvSpPr txBox="1"/>
          <p:nvPr>
            <p:ph type="body" sz="quarter" idx="1"/>
          </p:nvPr>
        </p:nvSpPr>
        <p:spPr>
          <a:xfrm>
            <a:off x="1651266" y="8004699"/>
            <a:ext cx="9702268" cy="1518884"/>
          </a:xfrm>
          <a:prstGeom prst="rect">
            <a:avLst/>
          </a:prstGeom>
        </p:spPr>
        <p:txBody>
          <a:bodyPr/>
          <a:lstStyle>
            <a:lvl1pPr algn="ctr">
              <a:defRPr b="1" sz="3400">
                <a:solidFill>
                  <a:srgbClr val="94E3FE"/>
                </a:solidFill>
                <a:latin typeface="Arial"/>
                <a:ea typeface="Arial"/>
                <a:cs typeface="Arial"/>
                <a:sym typeface="Arial"/>
              </a:defRPr>
            </a:lvl1pPr>
          </a:lstStyle>
          <a:p>
            <a:pPr/>
            <a:r>
              <a:t>Oral Roberts healing crusade in a tent</a:t>
            </a:r>
          </a:p>
        </p:txBody>
      </p:sp>
    </p:spTree>
  </p:cSld>
  <p:clrMapOvr>
    <a:masterClrMapping/>
  </p:clrMapOvr>
  <p:transition xmlns:p14="http://schemas.microsoft.com/office/powerpoint/2010/main" spd="med" advClick="1"/>
</p:sld>
</file>

<file path=ppt/slides/slide1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82" name="proxy.duckduckgo.jpg" descr="proxy.duckduckgo.jpg"/>
          <p:cNvPicPr>
            <a:picLocks noChangeAspect="0"/>
          </p:cNvPicPr>
          <p:nvPr/>
        </p:nvPicPr>
        <p:blipFill>
          <a:blip r:embed="rId2">
            <a:extLst/>
          </a:blip>
          <a:stretch>
            <a:fillRect/>
          </a:stretch>
        </p:blipFill>
        <p:spPr>
          <a:xfrm>
            <a:off x="841801" y="518248"/>
            <a:ext cx="11321199" cy="8742504"/>
          </a:xfrm>
          <a:prstGeom prst="rect">
            <a:avLst/>
          </a:prstGeom>
        </p:spPr>
      </p:pic>
    </p:spTree>
  </p:cSld>
  <p:clrMapOvr>
    <a:masterClrMapping/>
  </p:clrMapOvr>
  <p:transition xmlns:p14="http://schemas.microsoft.com/office/powerpoint/2010/main" spd="med" advClick="1"/>
</p:sld>
</file>

<file path=ppt/slides/slide1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4" name="Roberts praying for a crippled boy"/>
          <p:cNvSpPr txBox="1"/>
          <p:nvPr>
            <p:ph type="body" sz="half" idx="1"/>
          </p:nvPr>
        </p:nvSpPr>
        <p:spPr>
          <a:xfrm>
            <a:off x="882767" y="1063058"/>
            <a:ext cx="5393396" cy="8155725"/>
          </a:xfrm>
          <a:prstGeom prst="rect">
            <a:avLst/>
          </a:prstGeom>
        </p:spPr>
        <p:txBody>
          <a:bodyPr/>
          <a:lstStyle>
            <a:lvl1pPr>
              <a:defRPr b="1" sz="3400">
                <a:solidFill>
                  <a:srgbClr val="94E3FE"/>
                </a:solidFill>
                <a:latin typeface="Arial"/>
                <a:ea typeface="Arial"/>
                <a:cs typeface="Arial"/>
                <a:sym typeface="Arial"/>
              </a:defRPr>
            </a:lvl1pPr>
          </a:lstStyle>
          <a:p>
            <a:pPr/>
            <a:r>
              <a:t>Roberts praying for a crippled boy</a:t>
            </a:r>
          </a:p>
        </p:txBody>
      </p:sp>
      <p:pic>
        <p:nvPicPr>
          <p:cNvPr id="685" name="proxy.duckduckgo.jpg" descr="proxy.duckduckgo.jpg"/>
          <p:cNvPicPr>
            <a:picLocks noChangeAspect="0"/>
          </p:cNvPicPr>
          <p:nvPr/>
        </p:nvPicPr>
        <p:blipFill>
          <a:blip r:embed="rId2">
            <a:extLst/>
          </a:blip>
          <a:stretch>
            <a:fillRect/>
          </a:stretch>
        </p:blipFill>
        <p:spPr>
          <a:xfrm>
            <a:off x="6197504" y="1205581"/>
            <a:ext cx="5642502" cy="7143774"/>
          </a:xfrm>
          <a:prstGeom prst="rect">
            <a:avLst/>
          </a:prstGeom>
        </p:spPr>
      </p:pic>
    </p:spTree>
  </p:cSld>
  <p:clrMapOvr>
    <a:masterClrMapping/>
  </p:clrMapOvr>
  <p:transition xmlns:p14="http://schemas.microsoft.com/office/powerpoint/2010/main" spd="med" advClick="1"/>
</p:sld>
</file>

<file path=ppt/slides/slide1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87" name="proxy.duckduckgo.jpg" descr="proxy.duckduckgo.jpg"/>
          <p:cNvPicPr>
            <a:picLocks noChangeAspect="0"/>
          </p:cNvPicPr>
          <p:nvPr/>
        </p:nvPicPr>
        <p:blipFill>
          <a:blip r:embed="rId2">
            <a:extLst/>
          </a:blip>
          <a:stretch>
            <a:fillRect/>
          </a:stretch>
        </p:blipFill>
        <p:spPr>
          <a:xfrm>
            <a:off x="1447779" y="573460"/>
            <a:ext cx="10109242" cy="7451370"/>
          </a:xfrm>
          <a:prstGeom prst="rect">
            <a:avLst/>
          </a:prstGeom>
        </p:spPr>
      </p:pic>
      <p:sp>
        <p:nvSpPr>
          <p:cNvPr id="688" name="Oral Roberts praying for a bedridden woman"/>
          <p:cNvSpPr txBox="1"/>
          <p:nvPr>
            <p:ph type="body" sz="quarter" idx="1"/>
          </p:nvPr>
        </p:nvSpPr>
        <p:spPr>
          <a:xfrm>
            <a:off x="1651266" y="8233299"/>
            <a:ext cx="9702268" cy="1518884"/>
          </a:xfrm>
          <a:prstGeom prst="rect">
            <a:avLst/>
          </a:prstGeom>
        </p:spPr>
        <p:txBody>
          <a:bodyPr/>
          <a:lstStyle>
            <a:lvl1pPr algn="ctr">
              <a:defRPr b="1" sz="3400">
                <a:solidFill>
                  <a:srgbClr val="94E3FE"/>
                </a:solidFill>
                <a:latin typeface="Arial"/>
                <a:ea typeface="Arial"/>
                <a:cs typeface="Arial"/>
                <a:sym typeface="Arial"/>
              </a:defRPr>
            </a:lvl1pPr>
          </a:lstStyle>
          <a:p>
            <a:pPr/>
            <a:r>
              <a:t>Oral Roberts praying for a bedridden woman</a:t>
            </a:r>
          </a:p>
        </p:txBody>
      </p:sp>
    </p:spTree>
  </p:cSld>
  <p:clrMapOvr>
    <a:masterClrMapping/>
  </p:clrMapOvr>
  <p:transition xmlns:p14="http://schemas.microsoft.com/office/powerpoint/2010/main" spd="med" advClick="1"/>
</p:sld>
</file>

<file path=ppt/slides/slide1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90" name="proxy.duckduckgo.jpg" descr="proxy.duckduckgo.jpg"/>
          <p:cNvPicPr>
            <a:picLocks noChangeAspect="0"/>
          </p:cNvPicPr>
          <p:nvPr/>
        </p:nvPicPr>
        <p:blipFill>
          <a:blip r:embed="rId2">
            <a:extLst/>
          </a:blip>
          <a:stretch>
            <a:fillRect/>
          </a:stretch>
        </p:blipFill>
        <p:spPr>
          <a:xfrm>
            <a:off x="1447779" y="573460"/>
            <a:ext cx="10109242" cy="7451370"/>
          </a:xfrm>
          <a:prstGeom prst="rect">
            <a:avLst/>
          </a:prstGeom>
        </p:spPr>
      </p:pic>
      <p:sp>
        <p:nvSpPr>
          <p:cNvPr id="691" name="Oral Roberts preaching"/>
          <p:cNvSpPr txBox="1"/>
          <p:nvPr>
            <p:ph type="body" sz="quarter" idx="1"/>
          </p:nvPr>
        </p:nvSpPr>
        <p:spPr>
          <a:xfrm>
            <a:off x="1651266" y="8233299"/>
            <a:ext cx="9702268" cy="1518884"/>
          </a:xfrm>
          <a:prstGeom prst="rect">
            <a:avLst/>
          </a:prstGeom>
        </p:spPr>
        <p:txBody>
          <a:bodyPr/>
          <a:lstStyle>
            <a:lvl1pPr algn="ctr">
              <a:defRPr b="1" sz="3400">
                <a:solidFill>
                  <a:srgbClr val="94E3FE"/>
                </a:solidFill>
                <a:latin typeface="Arial"/>
                <a:ea typeface="Arial"/>
                <a:cs typeface="Arial"/>
                <a:sym typeface="Arial"/>
              </a:defRPr>
            </a:lvl1pPr>
          </a:lstStyle>
          <a:p>
            <a:pPr/>
            <a:r>
              <a:t>Oral Roberts preaching</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The apostles had the gift of healing as a sign of their apostleship.…"/>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The apostles had the gift of healing </a:t>
            </a:r>
            <a:r>
              <a:rPr i="1"/>
              <a:t>as a sign of their apostleship</a:t>
            </a:r>
            <a:r>
              <a:t>.</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“Truly the signs of an apostle were wrought among you in all patience, in signs, and wonders, and mighty deeds” (2 Co. 12:12). </a:t>
            </a:r>
          </a:p>
        </p:txBody>
      </p:sp>
      <p:pic>
        <p:nvPicPr>
          <p:cNvPr id="288"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93" name="proxy.duckduckgo.jpg" descr="proxy.duckduckgo.jpg"/>
          <p:cNvPicPr>
            <a:picLocks noChangeAspect="0"/>
          </p:cNvPicPr>
          <p:nvPr/>
        </p:nvPicPr>
        <p:blipFill>
          <a:blip r:embed="rId2">
            <a:extLst/>
          </a:blip>
          <a:stretch>
            <a:fillRect/>
          </a:stretch>
        </p:blipFill>
        <p:spPr>
          <a:xfrm>
            <a:off x="1447779" y="573460"/>
            <a:ext cx="10109242" cy="7451370"/>
          </a:xfrm>
          <a:prstGeom prst="rect">
            <a:avLst/>
          </a:prstGeom>
        </p:spPr>
      </p:pic>
      <p:sp>
        <p:nvSpPr>
          <p:cNvPr id="694" name="Oral Roberts on small television screen"/>
          <p:cNvSpPr txBox="1"/>
          <p:nvPr>
            <p:ph type="body" sz="quarter" idx="1"/>
          </p:nvPr>
        </p:nvSpPr>
        <p:spPr>
          <a:xfrm>
            <a:off x="1651266" y="8233299"/>
            <a:ext cx="9702268" cy="1518884"/>
          </a:xfrm>
          <a:prstGeom prst="rect">
            <a:avLst/>
          </a:prstGeom>
        </p:spPr>
        <p:txBody>
          <a:bodyPr/>
          <a:lstStyle>
            <a:lvl1pPr algn="ctr">
              <a:defRPr b="1" sz="3400">
                <a:solidFill>
                  <a:srgbClr val="94E3FE"/>
                </a:solidFill>
                <a:latin typeface="Arial"/>
                <a:ea typeface="Arial"/>
                <a:cs typeface="Arial"/>
                <a:sym typeface="Arial"/>
              </a:defRPr>
            </a:lvl1pPr>
          </a:lstStyle>
          <a:p>
            <a:pPr/>
            <a:r>
              <a:t>Oral Roberts on small television screen</a:t>
            </a:r>
          </a:p>
        </p:txBody>
      </p:sp>
    </p:spTree>
  </p:cSld>
  <p:clrMapOvr>
    <a:masterClrMapping/>
  </p:clrMapOvr>
  <p:transition xmlns:p14="http://schemas.microsoft.com/office/powerpoint/2010/main" spd="med" advClick="1"/>
</p:sld>
</file>

<file path=ppt/slides/slide1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6" name="A book containing alleged healings"/>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 book containing alleged healings</a:t>
            </a:r>
          </a:p>
        </p:txBody>
      </p:sp>
      <p:pic>
        <p:nvPicPr>
          <p:cNvPr id="697" name="proxy.duckduckgo.jpg" descr="proxy.duckduckgo.jpg"/>
          <p:cNvPicPr>
            <a:picLocks noChangeAspect="0"/>
          </p:cNvPicPr>
          <p:nvPr/>
        </p:nvPicPr>
        <p:blipFill>
          <a:blip r:embed="rId2">
            <a:extLst/>
          </a:blip>
          <a:stretch>
            <a:fillRect/>
          </a:stretch>
        </p:blipFill>
        <p:spPr>
          <a:xfrm>
            <a:off x="7687129" y="1074904"/>
            <a:ext cx="4259943" cy="6278831"/>
          </a:xfrm>
          <a:prstGeom prst="rect">
            <a:avLst/>
          </a:prstGeom>
        </p:spPr>
      </p:pic>
    </p:spTree>
  </p:cSld>
  <p:clrMapOvr>
    <a:masterClrMapping/>
  </p:clrMapOvr>
  <p:transition xmlns:p14="http://schemas.microsoft.com/office/powerpoint/2010/main" spd="med" advClick="1"/>
</p:sld>
</file>

<file path=ppt/slides/slide1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9" name="In 1965, he founded Oral Roberts University in Tulsa, Oklahoma."/>
          <p:cNvSpPr txBox="1"/>
          <p:nvPr>
            <p:ph type="body" sz="half" idx="1"/>
          </p:nvPr>
        </p:nvSpPr>
        <p:spPr>
          <a:xfrm>
            <a:off x="882767" y="1063058"/>
            <a:ext cx="5653151" cy="7948258"/>
          </a:xfrm>
          <a:prstGeom prst="rect">
            <a:avLst/>
          </a:prstGeom>
        </p:spPr>
        <p:txBody>
          <a:bodyPr/>
          <a:lstStyle>
            <a:lvl1pPr>
              <a:defRPr b="1" sz="3400">
                <a:solidFill>
                  <a:srgbClr val="94E3FE"/>
                </a:solidFill>
                <a:latin typeface="Arial"/>
                <a:ea typeface="Arial"/>
                <a:cs typeface="Arial"/>
                <a:sym typeface="Arial"/>
              </a:defRPr>
            </a:lvl1pPr>
          </a:lstStyle>
          <a:p>
            <a:pPr/>
            <a:r>
              <a:t>In 1965, he founded Oral Roberts University in Tulsa, Oklahoma.</a:t>
            </a:r>
          </a:p>
        </p:txBody>
      </p:sp>
      <p:pic>
        <p:nvPicPr>
          <p:cNvPr id="700" name="proxy.duckduckgo.jpg" descr="proxy.duckduckgo.jpg"/>
          <p:cNvPicPr>
            <a:picLocks noChangeAspect="0"/>
          </p:cNvPicPr>
          <p:nvPr/>
        </p:nvPicPr>
        <p:blipFill>
          <a:blip r:embed="rId2">
            <a:extLst/>
          </a:blip>
          <a:stretch>
            <a:fillRect/>
          </a:stretch>
        </p:blipFill>
        <p:spPr>
          <a:xfrm>
            <a:off x="6891643" y="1132894"/>
            <a:ext cx="5329363" cy="5149039"/>
          </a:xfrm>
          <a:prstGeom prst="rect">
            <a:avLst/>
          </a:prstGeom>
        </p:spPr>
      </p:pic>
    </p:spTree>
  </p:cSld>
  <p:clrMapOvr>
    <a:masterClrMapping/>
  </p:clrMapOvr>
  <p:transition xmlns:p14="http://schemas.microsoft.com/office/powerpoint/2010/main" spd="med" advClick="1"/>
</p:sld>
</file>

<file path=ppt/slides/slide1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2" name="Millions of copies of his books have been sold."/>
          <p:cNvSpPr txBox="1"/>
          <p:nvPr>
            <p:ph type="body" sz="quarter" idx="1"/>
          </p:nvPr>
        </p:nvSpPr>
        <p:spPr>
          <a:xfrm>
            <a:off x="882767" y="1063058"/>
            <a:ext cx="4735080" cy="1743812"/>
          </a:xfrm>
          <a:prstGeom prst="rect">
            <a:avLst/>
          </a:prstGeom>
        </p:spPr>
        <p:txBody>
          <a:bodyPr/>
          <a:lstStyle>
            <a:lvl1pPr>
              <a:defRPr b="1" sz="3400">
                <a:solidFill>
                  <a:srgbClr val="94E3FE"/>
                </a:solidFill>
                <a:latin typeface="Arial"/>
                <a:ea typeface="Arial"/>
                <a:cs typeface="Arial"/>
                <a:sym typeface="Arial"/>
              </a:defRPr>
            </a:lvl1pPr>
          </a:lstStyle>
          <a:p>
            <a:pPr/>
            <a:r>
              <a:t>Millions of copies of his books have been sold.</a:t>
            </a:r>
          </a:p>
        </p:txBody>
      </p:sp>
      <p:pic>
        <p:nvPicPr>
          <p:cNvPr id="703" name="51JDHN8AZ9L.jpg" descr="51JDHN8AZ9L.jpg"/>
          <p:cNvPicPr>
            <a:picLocks noChangeAspect="0"/>
          </p:cNvPicPr>
          <p:nvPr/>
        </p:nvPicPr>
        <p:blipFill>
          <a:blip r:embed="rId2">
            <a:extLst/>
          </a:blip>
          <a:stretch>
            <a:fillRect/>
          </a:stretch>
        </p:blipFill>
        <p:spPr>
          <a:xfrm>
            <a:off x="9510462" y="526132"/>
            <a:ext cx="2960373" cy="4446938"/>
          </a:xfrm>
          <a:prstGeom prst="rect">
            <a:avLst/>
          </a:prstGeom>
        </p:spPr>
      </p:pic>
      <p:pic>
        <p:nvPicPr>
          <p:cNvPr id="704" name="proxy.duckduckgo.jpg" descr="proxy.duckduckgo.jpg"/>
          <p:cNvPicPr>
            <a:picLocks noChangeAspect="0"/>
          </p:cNvPicPr>
          <p:nvPr/>
        </p:nvPicPr>
        <p:blipFill>
          <a:blip r:embed="rId3">
            <a:extLst/>
          </a:blip>
          <a:stretch>
            <a:fillRect/>
          </a:stretch>
        </p:blipFill>
        <p:spPr>
          <a:xfrm rot="211718">
            <a:off x="9509681" y="3599508"/>
            <a:ext cx="2960373" cy="4446937"/>
          </a:xfrm>
          <a:prstGeom prst="rect">
            <a:avLst/>
          </a:prstGeom>
        </p:spPr>
      </p:pic>
      <p:pic>
        <p:nvPicPr>
          <p:cNvPr id="705" name="download (1).jpeg" descr="download (1).jpeg"/>
          <p:cNvPicPr>
            <a:picLocks noChangeAspect="0"/>
          </p:cNvPicPr>
          <p:nvPr/>
        </p:nvPicPr>
        <p:blipFill>
          <a:blip r:embed="rId4">
            <a:extLst/>
          </a:blip>
          <a:stretch>
            <a:fillRect/>
          </a:stretch>
        </p:blipFill>
        <p:spPr>
          <a:xfrm>
            <a:off x="8463071" y="5145757"/>
            <a:ext cx="2708059" cy="4252369"/>
          </a:xfrm>
          <a:prstGeom prst="rect">
            <a:avLst/>
          </a:prstGeom>
        </p:spPr>
      </p:pic>
      <p:pic>
        <p:nvPicPr>
          <p:cNvPr id="706" name="proxy.duckduckgo.jpg" descr="proxy.duckduckgo.jpg"/>
          <p:cNvPicPr>
            <a:picLocks noChangeAspect="0"/>
          </p:cNvPicPr>
          <p:nvPr/>
        </p:nvPicPr>
        <p:blipFill>
          <a:blip r:embed="rId5">
            <a:extLst/>
          </a:blip>
          <a:stretch>
            <a:fillRect/>
          </a:stretch>
        </p:blipFill>
        <p:spPr>
          <a:xfrm>
            <a:off x="671262" y="3320132"/>
            <a:ext cx="2750110" cy="4137353"/>
          </a:xfrm>
          <a:prstGeom prst="rect">
            <a:avLst/>
          </a:prstGeom>
        </p:spPr>
      </p:pic>
      <p:pic>
        <p:nvPicPr>
          <p:cNvPr id="707" name="download (2).jpeg" descr="download (2).jpeg"/>
          <p:cNvPicPr>
            <a:picLocks noChangeAspect="0"/>
          </p:cNvPicPr>
          <p:nvPr/>
        </p:nvPicPr>
        <p:blipFill>
          <a:blip r:embed="rId6">
            <a:extLst/>
          </a:blip>
          <a:stretch>
            <a:fillRect/>
          </a:stretch>
        </p:blipFill>
        <p:spPr>
          <a:xfrm>
            <a:off x="6297362" y="805532"/>
            <a:ext cx="2960373" cy="4446938"/>
          </a:xfrm>
          <a:prstGeom prst="rect">
            <a:avLst/>
          </a:prstGeom>
        </p:spPr>
      </p:pic>
      <p:pic>
        <p:nvPicPr>
          <p:cNvPr id="708" name="518YzE4H3gL._SY344_BO1,204,203,200_.jpg" descr="518YzE4H3gL._SY344_BO1,204,203,200_.jpg"/>
          <p:cNvPicPr>
            <a:picLocks noChangeAspect="0"/>
          </p:cNvPicPr>
          <p:nvPr/>
        </p:nvPicPr>
        <p:blipFill>
          <a:blip r:embed="rId7">
            <a:extLst/>
          </a:blip>
          <a:stretch>
            <a:fillRect/>
          </a:stretch>
        </p:blipFill>
        <p:spPr>
          <a:xfrm>
            <a:off x="2881062" y="4717132"/>
            <a:ext cx="2960373" cy="4446937"/>
          </a:xfrm>
          <a:prstGeom prst="rect">
            <a:avLst/>
          </a:prstGeom>
        </p:spPr>
      </p:pic>
      <p:pic>
        <p:nvPicPr>
          <p:cNvPr id="709" name="download (3).jpeg" descr="download (3).jpeg"/>
          <p:cNvPicPr>
            <a:picLocks noChangeAspect="0"/>
          </p:cNvPicPr>
          <p:nvPr/>
        </p:nvPicPr>
        <p:blipFill>
          <a:blip r:embed="rId8">
            <a:extLst/>
          </a:blip>
          <a:stretch>
            <a:fillRect/>
          </a:stretch>
        </p:blipFill>
        <p:spPr>
          <a:xfrm rot="20980970">
            <a:off x="5817731" y="3668092"/>
            <a:ext cx="2628784" cy="4309817"/>
          </a:xfrm>
          <a:prstGeom prst="rect">
            <a:avLst/>
          </a:prstGeom>
        </p:spPr>
      </p:pic>
    </p:spTree>
  </p:cSld>
  <p:clrMapOvr>
    <a:masterClrMapping/>
  </p:clrMapOvr>
  <p:transition xmlns:p14="http://schemas.microsoft.com/office/powerpoint/2010/main" spd="med" advClick="1"/>
</p:sld>
</file>

<file path=ppt/slides/slide1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1" name="“… sickness is not part of God’s plan and not devised by God’s will” (Oral Roberts, “Why I Know That God Wants to Heal you,” Abundant Life, Sept. 1976)"/>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 sickness is not part of God’s plan and not devised by God’s will” (Oral Roberts, “Why I Know That God Wants to Heal you,” </a:t>
            </a:r>
            <a:r>
              <a:rPr i="1"/>
              <a:t>Abundant Life</a:t>
            </a:r>
            <a:r>
              <a:t>, Sept. 1976)</a:t>
            </a:r>
          </a:p>
        </p:txBody>
      </p:sp>
      <p:pic>
        <p:nvPicPr>
          <p:cNvPr id="712" name="51JDHN8AZ9L.jpg" descr="51JDHN8AZ9L.jpg"/>
          <p:cNvPicPr>
            <a:picLocks noChangeAspect="0"/>
          </p:cNvPicPr>
          <p:nvPr/>
        </p:nvPicPr>
        <p:blipFill>
          <a:blip r:embed="rId2">
            <a:extLst/>
          </a:blip>
          <a:stretch>
            <a:fillRect/>
          </a:stretch>
        </p:blipFill>
        <p:spPr>
          <a:xfrm>
            <a:off x="8253396" y="1288132"/>
            <a:ext cx="3709439" cy="5549834"/>
          </a:xfrm>
          <a:prstGeom prst="rect">
            <a:avLst/>
          </a:prstGeom>
        </p:spPr>
      </p:pic>
    </p:spTree>
  </p:cSld>
  <p:clrMapOvr>
    <a:masterClrMapping/>
  </p:clrMapOvr>
  <p:transition xmlns:p14="http://schemas.microsoft.com/office/powerpoint/2010/main" spd="med" advClick="1"/>
</p:sld>
</file>

<file path=ppt/slides/slide1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4" name="Roberts’ healings were examined by Carroll Stegall, Jr., pastor of the Pryor Street Presbyterian Church in Atlanta, Georgia. His report was published in the Presbyterian Outlook in 1955."/>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Roberts’ healings were examined by Carroll Stegall, Jr., pastor of the Pryor Street Presbyterian Church in Atlanta, Georgia. His report was published in the </a:t>
            </a:r>
            <a:r>
              <a:rPr i="1"/>
              <a:t>Presbyterian Outlook</a:t>
            </a:r>
            <a:r>
              <a:t> in 1955.</a:t>
            </a:r>
          </a:p>
        </p:txBody>
      </p:sp>
      <p:pic>
        <p:nvPicPr>
          <p:cNvPr id="715" name="proxy.duckduckgo.jpg" descr="proxy.duckduckgo.jpg"/>
          <p:cNvPicPr>
            <a:picLocks noChangeAspect="0"/>
          </p:cNvPicPr>
          <p:nvPr/>
        </p:nvPicPr>
        <p:blipFill>
          <a:blip r:embed="rId2">
            <a:extLst/>
          </a:blip>
          <a:stretch>
            <a:fillRect/>
          </a:stretch>
        </p:blipFill>
        <p:spPr>
          <a:xfrm>
            <a:off x="7687129" y="1132894"/>
            <a:ext cx="4259943" cy="4511553"/>
          </a:xfrm>
          <a:prstGeom prst="rect">
            <a:avLst/>
          </a:prstGeom>
        </p:spPr>
      </p:pic>
    </p:spTree>
  </p:cSld>
  <p:clrMapOvr>
    <a:masterClrMapping/>
  </p:clrMapOvr>
  <p:transition xmlns:p14="http://schemas.microsoft.com/office/powerpoint/2010/main" spd="med" advClick="1"/>
</p:sld>
</file>

<file path=ppt/slides/slide1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7" name="Stegall read the March 1952 edition of Roberts’ magazine Healing Waters, which told of “three great medical doctors” who supported Oral Roberts’ healing ministry. The photos of these doctors was on the front page of the magazine."/>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Stegall read the March 1952 edition of Roberts’ magazine </a:t>
            </a:r>
            <a:r>
              <a:rPr i="1"/>
              <a:t>Healing Waters</a:t>
            </a:r>
            <a:r>
              <a:t>, which told of “three great medical doctors” who supported Oral Roberts’ healing ministry. The photos of these doctors was on the front page of the magazine.</a:t>
            </a:r>
          </a:p>
        </p:txBody>
      </p:sp>
      <p:pic>
        <p:nvPicPr>
          <p:cNvPr id="718" name="proxy.duckduckgo.jpeg" descr="proxy.duckduckgo.jpeg"/>
          <p:cNvPicPr>
            <a:picLocks noChangeAspect="0"/>
          </p:cNvPicPr>
          <p:nvPr/>
        </p:nvPicPr>
        <p:blipFill>
          <a:blip r:embed="rId2">
            <a:extLst/>
          </a:blip>
          <a:stretch>
            <a:fillRect/>
          </a:stretch>
        </p:blipFill>
        <p:spPr>
          <a:xfrm>
            <a:off x="7687129" y="1116942"/>
            <a:ext cx="4259943" cy="6423057"/>
          </a:xfrm>
          <a:prstGeom prst="rect">
            <a:avLst/>
          </a:prstGeom>
        </p:spPr>
      </p:pic>
    </p:spTree>
  </p:cSld>
  <p:clrMapOvr>
    <a:masterClrMapping/>
  </p:clrMapOvr>
  <p:transition xmlns:p14="http://schemas.microsoft.com/office/powerpoint/2010/main" spd="med" advClick="1"/>
</p:sld>
</file>

<file path=ppt/slides/slide1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0" name="When the American Medical Association was contacted, they said that none of these men could be identified as medical doctors."/>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When the American Medical Association was contacted, they said that none of these men could be identified as medical doctors.</a:t>
            </a:r>
          </a:p>
        </p:txBody>
      </p:sp>
      <p:pic>
        <p:nvPicPr>
          <p:cNvPr id="721" name="proxy.duckduckgo.jpg" descr="proxy.duckduckgo.jpg"/>
          <p:cNvPicPr>
            <a:picLocks noChangeAspect="0"/>
          </p:cNvPicPr>
          <p:nvPr/>
        </p:nvPicPr>
        <p:blipFill>
          <a:blip r:embed="rId2">
            <a:extLst/>
          </a:blip>
          <a:stretch>
            <a:fillRect/>
          </a:stretch>
        </p:blipFill>
        <p:spPr>
          <a:xfrm>
            <a:off x="7687129" y="1132894"/>
            <a:ext cx="4259943" cy="4511553"/>
          </a:xfrm>
          <a:prstGeom prst="rect">
            <a:avLst/>
          </a:prstGeom>
        </p:spPr>
      </p:pic>
    </p:spTree>
  </p:cSld>
  <p:clrMapOvr>
    <a:masterClrMapping/>
  </p:clrMapOvr>
  <p:transition xmlns:p14="http://schemas.microsoft.com/office/powerpoint/2010/main" spd="med" advClick="1"/>
</p:sld>
</file>

<file path=ppt/slides/slide1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3" name="Stegall attended several of Roberts’ healing meetings and did interviews with those who claimed to be healed. He said, “I have never seen a vestige of chang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Stegall attended several of Roberts’ healing meetings and did interviews with those who claimed to be healed. He said, “I have never seen a vestige of change.” </a:t>
            </a:r>
          </a:p>
        </p:txBody>
      </p:sp>
      <p:pic>
        <p:nvPicPr>
          <p:cNvPr id="724" name="proxy.duckduckgo.jpg" descr="proxy.duckduckgo.jpg"/>
          <p:cNvPicPr>
            <a:picLocks noChangeAspect="0"/>
          </p:cNvPicPr>
          <p:nvPr/>
        </p:nvPicPr>
        <p:blipFill>
          <a:blip r:embed="rId2">
            <a:extLst/>
          </a:blip>
          <a:stretch>
            <a:fillRect/>
          </a:stretch>
        </p:blipFill>
        <p:spPr>
          <a:xfrm>
            <a:off x="7687129" y="1132894"/>
            <a:ext cx="4259943" cy="4511553"/>
          </a:xfrm>
          <a:prstGeom prst="rect">
            <a:avLst/>
          </a:prstGeom>
        </p:spPr>
      </p:pic>
    </p:spTree>
  </p:cSld>
  <p:clrMapOvr>
    <a:masterClrMapping/>
  </p:clrMapOvr>
  <p:transition xmlns:p14="http://schemas.microsoft.com/office/powerpoint/2010/main" spd="med" advClick="1"/>
</p:sld>
</file>

<file path=ppt/slides/slide1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6" name="“So far from glorifying God with this they [the healing evangelists] cause His name to be blasphemed by the world by their excesses. So far from curing, they often kill. So far from blessing, their arrival in a city is rather a curse, a misery, a racket,"/>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“So far from glorifying God with this they [the healing evangelists] cause His name to be blasphemed by the world by their excesses. So far from curing, they often kill. So far from blessing, their arrival in a city is rather a curse, a misery, a racket, a destruction of faith in simple people” (Pastor Carroll Stegall, Jr.)</a:t>
            </a:r>
          </a:p>
        </p:txBody>
      </p:sp>
      <p:pic>
        <p:nvPicPr>
          <p:cNvPr id="727" name="proxy.duckduckgo.jpg" descr="proxy.duckduckgo.jpg"/>
          <p:cNvPicPr>
            <a:picLocks noChangeAspect="0"/>
          </p:cNvPicPr>
          <p:nvPr/>
        </p:nvPicPr>
        <p:blipFill>
          <a:blip r:embed="rId2">
            <a:extLst/>
          </a:blip>
          <a:stretch>
            <a:fillRect/>
          </a:stretch>
        </p:blipFill>
        <p:spPr>
          <a:xfrm>
            <a:off x="7687129" y="1132894"/>
            <a:ext cx="4259943" cy="4511553"/>
          </a:xfrm>
          <a:prstGeom prst="rect">
            <a:avLst/>
          </a:prstGeom>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The New Testament gives the following three examples that conclusively prove that God does not always heal the believer’s sicknesses."/>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The New Testament gives the following three examples that conclusively prove that God does not always heal the believer’s sicknesses.</a:t>
            </a:r>
          </a:p>
        </p:txBody>
      </p:sp>
      <p:pic>
        <p:nvPicPr>
          <p:cNvPr id="291"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9" name="A medical doctor in Toronto, Canada, examined thirty people who passed through Oral’s healing line and FOUND NO CASE OF HEALING. At least one had died” (Harrell, Oral Roberts: An American Life, p. 164)."/>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A medical doctor in Toronto, Canada, examined thirty people who passed through Oral’s healing line and FOUND NO CASE OF HEALING. At least one had died” (Harrell, </a:t>
            </a:r>
            <a:r>
              <a:rPr i="1"/>
              <a:t>Oral Roberts: An American Life</a:t>
            </a:r>
            <a:r>
              <a:t>, p. 164).</a:t>
            </a:r>
          </a:p>
        </p:txBody>
      </p:sp>
      <p:pic>
        <p:nvPicPr>
          <p:cNvPr id="730" name="proxy.duckduckgo.jpg" descr="proxy.duckduckgo.jpg"/>
          <p:cNvPicPr>
            <a:picLocks noChangeAspect="0"/>
          </p:cNvPicPr>
          <p:nvPr/>
        </p:nvPicPr>
        <p:blipFill>
          <a:blip r:embed="rId2">
            <a:extLst/>
          </a:blip>
          <a:stretch>
            <a:fillRect/>
          </a:stretch>
        </p:blipFill>
        <p:spPr>
          <a:xfrm>
            <a:off x="7687129" y="1132894"/>
            <a:ext cx="4259943" cy="4511553"/>
          </a:xfrm>
          <a:prstGeom prst="rect">
            <a:avLst/>
          </a:prstGeom>
        </p:spPr>
      </p:pic>
    </p:spTree>
  </p:cSld>
  <p:clrMapOvr>
    <a:masterClrMapping/>
  </p:clrMapOvr>
  <p:transition xmlns:p14="http://schemas.microsoft.com/office/powerpoint/2010/main" spd="med" advClick="1"/>
</p:sld>
</file>

<file path=ppt/slides/slide1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2" name="At an Oral Roberts’ healing meeting in Amarillo, Texas, on Sept. 10, 1950, the tent was destroyed by a strong wind and 50 people were hospitalized."/>
          <p:cNvSpPr txBox="1"/>
          <p:nvPr>
            <p:ph type="body" sz="half" idx="1"/>
          </p:nvPr>
        </p:nvSpPr>
        <p:spPr>
          <a:xfrm>
            <a:off x="882767" y="1063058"/>
            <a:ext cx="5252109" cy="7844079"/>
          </a:xfrm>
          <a:prstGeom prst="rect">
            <a:avLst/>
          </a:prstGeom>
        </p:spPr>
        <p:txBody>
          <a:bodyPr/>
          <a:lstStyle>
            <a:lvl1pPr>
              <a:defRPr b="1" sz="3400">
                <a:solidFill>
                  <a:srgbClr val="94E3FE"/>
                </a:solidFill>
                <a:latin typeface="Arial"/>
                <a:ea typeface="Arial"/>
                <a:cs typeface="Arial"/>
                <a:sym typeface="Arial"/>
              </a:defRPr>
            </a:lvl1pPr>
          </a:lstStyle>
          <a:p>
            <a:pPr/>
            <a:r>
              <a:t>At an Oral Roberts’ healing meeting in Amarillo, Texas, on Sept. 10, 1950, the tent was destroyed by a strong wind and 50 people were hospitalized.</a:t>
            </a:r>
          </a:p>
        </p:txBody>
      </p:sp>
      <p:pic>
        <p:nvPicPr>
          <p:cNvPr id="733" name="TentHealing1.jpg" descr="TentHealing1.jpg"/>
          <p:cNvPicPr>
            <a:picLocks noChangeAspect="0"/>
          </p:cNvPicPr>
          <p:nvPr/>
        </p:nvPicPr>
        <p:blipFill>
          <a:blip r:embed="rId2">
            <a:extLst/>
          </a:blip>
          <a:stretch>
            <a:fillRect/>
          </a:stretch>
        </p:blipFill>
        <p:spPr>
          <a:xfrm>
            <a:off x="6452351" y="1234494"/>
            <a:ext cx="5873637" cy="4511553"/>
          </a:xfrm>
          <a:prstGeom prst="rect">
            <a:avLst/>
          </a:prstGeom>
        </p:spPr>
      </p:pic>
    </p:spTree>
  </p:cSld>
  <p:clrMapOvr>
    <a:masterClrMapping/>
  </p:clrMapOvr>
  <p:transition xmlns:p14="http://schemas.microsoft.com/office/powerpoint/2010/main" spd="med" advClick="1"/>
</p:sld>
</file>

<file path=ppt/slides/slide1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5" name="Several people died in Roberts’ healing meetings, including a three-year-old girl who died in her parents’ arms while waiting for a service to begin (Harrell, Oral Roberts: An American Life, p. 164)."/>
          <p:cNvSpPr txBox="1"/>
          <p:nvPr>
            <p:ph type="body" sz="half" idx="1"/>
          </p:nvPr>
        </p:nvSpPr>
        <p:spPr>
          <a:xfrm>
            <a:off x="882767" y="1063058"/>
            <a:ext cx="5456103" cy="8019994"/>
          </a:xfrm>
          <a:prstGeom prst="rect">
            <a:avLst/>
          </a:prstGeom>
        </p:spPr>
        <p:txBody>
          <a:bodyPr/>
          <a:lstStyle/>
          <a:p>
            <a:pPr>
              <a:defRPr b="1" sz="3400">
                <a:solidFill>
                  <a:srgbClr val="94E3FE"/>
                </a:solidFill>
                <a:latin typeface="Arial"/>
                <a:ea typeface="Arial"/>
                <a:cs typeface="Arial"/>
                <a:sym typeface="Arial"/>
              </a:defRPr>
            </a:pPr>
            <a:r>
              <a:t>Several people died in Roberts’ healing meetings, including a three-year-old girl who died in her parents’ arms while waiting for a service to begin (Harrell,</a:t>
            </a:r>
            <a:r>
              <a:rPr i="1"/>
              <a:t> Oral Roberts: An American Life</a:t>
            </a:r>
            <a:r>
              <a:t>,</a:t>
            </a:r>
            <a:r>
              <a:t> p. 164).</a:t>
            </a:r>
          </a:p>
        </p:txBody>
      </p:sp>
      <p:pic>
        <p:nvPicPr>
          <p:cNvPr id="736" name="TentHealing1.jpg" descr="TentHealing1.jpg"/>
          <p:cNvPicPr>
            <a:picLocks noChangeAspect="0"/>
          </p:cNvPicPr>
          <p:nvPr/>
        </p:nvPicPr>
        <p:blipFill>
          <a:blip r:embed="rId2">
            <a:extLst/>
          </a:blip>
          <a:stretch>
            <a:fillRect/>
          </a:stretch>
        </p:blipFill>
        <p:spPr>
          <a:xfrm>
            <a:off x="6452351" y="1234494"/>
            <a:ext cx="5873637" cy="4511553"/>
          </a:xfrm>
          <a:prstGeom prst="rect">
            <a:avLst/>
          </a:prstGeom>
        </p:spPr>
      </p:pic>
    </p:spTree>
  </p:cSld>
  <p:clrMapOvr>
    <a:masterClrMapping/>
  </p:clrMapOvr>
  <p:transition xmlns:p14="http://schemas.microsoft.com/office/powerpoint/2010/main" spd="med" advClick="1"/>
</p:sld>
</file>

<file path=ppt/slides/slide1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8" name="In 1955, Mary Vonderscher attended a Roberts’ healing crusade and was proclaimed cured of cancer. Her testimony was broadcast a few months later on Roberts’ television show. She died 12 hours after the television broadcast (Harrell, Oral Roberts: An Amer"/>
          <p:cNvSpPr txBox="1"/>
          <p:nvPr>
            <p:ph type="body" sz="half" idx="1"/>
          </p:nvPr>
        </p:nvSpPr>
        <p:spPr>
          <a:xfrm>
            <a:off x="882767" y="1063058"/>
            <a:ext cx="5285546" cy="7967804"/>
          </a:xfrm>
          <a:prstGeom prst="rect">
            <a:avLst/>
          </a:prstGeom>
        </p:spPr>
        <p:txBody>
          <a:bodyPr/>
          <a:lstStyle/>
          <a:p>
            <a:pPr>
              <a:defRPr b="1" sz="3400">
                <a:solidFill>
                  <a:srgbClr val="94E3FE"/>
                </a:solidFill>
                <a:latin typeface="Arial"/>
                <a:ea typeface="Arial"/>
                <a:cs typeface="Arial"/>
                <a:sym typeface="Arial"/>
              </a:defRPr>
            </a:pPr>
            <a:r>
              <a:t>In 1955, Mary Vonderscher attended a Roberts’ healing crusade and was proclaimed cured of cancer. Her testimony was broadcast a few months later on Roberts’ television show. She died 12 hours after the television broadcast (Harrell,</a:t>
            </a:r>
            <a:r>
              <a:rPr i="1"/>
              <a:t> Oral Roberts: An American Life</a:t>
            </a:r>
            <a:r>
              <a:t>,</a:t>
            </a:r>
            <a:r>
              <a:t> p. 164).</a:t>
            </a:r>
          </a:p>
        </p:txBody>
      </p:sp>
      <p:pic>
        <p:nvPicPr>
          <p:cNvPr id="739" name="TentHealing1.jpg" descr="TentHealing1.jpg"/>
          <p:cNvPicPr>
            <a:picLocks noChangeAspect="0"/>
          </p:cNvPicPr>
          <p:nvPr/>
        </p:nvPicPr>
        <p:blipFill>
          <a:blip r:embed="rId2">
            <a:extLst/>
          </a:blip>
          <a:stretch>
            <a:fillRect/>
          </a:stretch>
        </p:blipFill>
        <p:spPr>
          <a:xfrm>
            <a:off x="6452351" y="1234494"/>
            <a:ext cx="5873637" cy="4511553"/>
          </a:xfrm>
          <a:prstGeom prst="rect">
            <a:avLst/>
          </a:prstGeom>
        </p:spPr>
      </p:pic>
    </p:spTree>
  </p:cSld>
  <p:clrMapOvr>
    <a:masterClrMapping/>
  </p:clrMapOvr>
  <p:transition xmlns:p14="http://schemas.microsoft.com/office/powerpoint/2010/main" spd="med" advClick="1"/>
</p:sld>
</file>

<file path=ppt/slides/slide1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1" name="In 1959, a woman threw away her insulin after believing that she was healed of diabetes. She later died. (Harrell, Oral Roberts: An American Life, p. 165)."/>
          <p:cNvSpPr txBox="1"/>
          <p:nvPr>
            <p:ph type="body" sz="half" idx="1"/>
          </p:nvPr>
        </p:nvSpPr>
        <p:spPr>
          <a:xfrm>
            <a:off x="882767" y="1063058"/>
            <a:ext cx="5651266" cy="8130325"/>
          </a:xfrm>
          <a:prstGeom prst="rect">
            <a:avLst/>
          </a:prstGeom>
        </p:spPr>
        <p:txBody>
          <a:bodyPr/>
          <a:lstStyle/>
          <a:p>
            <a:pPr>
              <a:defRPr b="1" sz="3400">
                <a:solidFill>
                  <a:srgbClr val="94E3FE"/>
                </a:solidFill>
                <a:latin typeface="Arial"/>
                <a:ea typeface="Arial"/>
                <a:cs typeface="Arial"/>
                <a:sym typeface="Arial"/>
              </a:defRPr>
            </a:pPr>
            <a:r>
              <a:t>In 1959, a woman threw away her insulin after believing that she was healed of diabetes. She later died. (Harrell,</a:t>
            </a:r>
            <a:r>
              <a:rPr i="1"/>
              <a:t> Oral Roberts: An American Life</a:t>
            </a:r>
            <a:r>
              <a:t>,</a:t>
            </a:r>
            <a:r>
              <a:t> p. 165).</a:t>
            </a:r>
          </a:p>
        </p:txBody>
      </p:sp>
      <p:pic>
        <p:nvPicPr>
          <p:cNvPr id="742" name="TentHealing10.jpg" descr="TentHealing10.jpg"/>
          <p:cNvPicPr>
            <a:picLocks noChangeAspect="0"/>
          </p:cNvPicPr>
          <p:nvPr/>
        </p:nvPicPr>
        <p:blipFill>
          <a:blip r:embed="rId2">
            <a:extLst/>
          </a:blip>
          <a:stretch>
            <a:fillRect/>
          </a:stretch>
        </p:blipFill>
        <p:spPr>
          <a:xfrm>
            <a:off x="6782344" y="1158294"/>
            <a:ext cx="5462177" cy="4130851"/>
          </a:xfrm>
          <a:prstGeom prst="rect">
            <a:avLst/>
          </a:prstGeom>
        </p:spPr>
      </p:pic>
    </p:spTree>
  </p:cSld>
  <p:clrMapOvr>
    <a:masterClrMapping/>
  </p:clrMapOvr>
  <p:transition xmlns:p14="http://schemas.microsoft.com/office/powerpoint/2010/main" spd="med" advClick="1"/>
</p:sld>
</file>

<file path=ppt/slides/slide1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4" name="In 1980, Roberts claimed he had a vision of a 900-foot-tall Jesus who told him to complete the City of Faith hospital."/>
          <p:cNvSpPr txBox="1"/>
          <p:nvPr>
            <p:ph type="body" sz="half" idx="1"/>
          </p:nvPr>
        </p:nvSpPr>
        <p:spPr>
          <a:xfrm>
            <a:off x="815033" y="1063058"/>
            <a:ext cx="5786734" cy="8155725"/>
          </a:xfrm>
          <a:prstGeom prst="rect">
            <a:avLst/>
          </a:prstGeom>
        </p:spPr>
        <p:txBody>
          <a:bodyPr/>
          <a:lstStyle>
            <a:lvl1pPr>
              <a:defRPr b="1" sz="3400">
                <a:solidFill>
                  <a:srgbClr val="94E3FE"/>
                </a:solidFill>
                <a:latin typeface="Arial"/>
                <a:ea typeface="Arial"/>
                <a:cs typeface="Arial"/>
                <a:sym typeface="Arial"/>
              </a:defRPr>
            </a:lvl1pPr>
          </a:lstStyle>
          <a:p>
            <a:pPr/>
            <a:r>
              <a:t>In 1980, Roberts claimed he had a vision of a 900-foot-tall Jesus who told him to complete the City of Faith hospital.</a:t>
            </a:r>
          </a:p>
        </p:txBody>
      </p:sp>
      <p:pic>
        <p:nvPicPr>
          <p:cNvPr id="745" name="proxy.duckduckgo.jpeg" descr="proxy.duckduckgo.jpeg"/>
          <p:cNvPicPr>
            <a:picLocks noChangeAspect="0"/>
          </p:cNvPicPr>
          <p:nvPr/>
        </p:nvPicPr>
        <p:blipFill>
          <a:blip r:embed="rId2">
            <a:extLst/>
          </a:blip>
          <a:stretch>
            <a:fillRect/>
          </a:stretch>
        </p:blipFill>
        <p:spPr>
          <a:xfrm>
            <a:off x="7687129" y="1142560"/>
            <a:ext cx="4259943" cy="5686319"/>
          </a:xfrm>
          <a:prstGeom prst="rect">
            <a:avLst/>
          </a:prstGeom>
        </p:spPr>
      </p:pic>
    </p:spTree>
  </p:cSld>
  <p:clrMapOvr>
    <a:masterClrMapping/>
  </p:clrMapOvr>
  <p:transition xmlns:p14="http://schemas.microsoft.com/office/powerpoint/2010/main" spd="med" advClick="1"/>
</p:sld>
</file>

<file path=ppt/slides/slide1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7" name="In 1989, Roberts closed the City of Faith to pay off debts!"/>
          <p:cNvSpPr txBox="1"/>
          <p:nvPr>
            <p:ph type="body" sz="half" idx="1"/>
          </p:nvPr>
        </p:nvSpPr>
        <p:spPr>
          <a:xfrm>
            <a:off x="882767" y="1063058"/>
            <a:ext cx="5346962" cy="7909365"/>
          </a:xfrm>
          <a:prstGeom prst="rect">
            <a:avLst/>
          </a:prstGeom>
        </p:spPr>
        <p:txBody>
          <a:bodyPr/>
          <a:lstStyle>
            <a:lvl1pPr>
              <a:defRPr b="1" sz="3400">
                <a:solidFill>
                  <a:srgbClr val="94E3FE"/>
                </a:solidFill>
                <a:latin typeface="Arial"/>
                <a:ea typeface="Arial"/>
                <a:cs typeface="Arial"/>
                <a:sym typeface="Arial"/>
              </a:defRPr>
            </a:lvl1pPr>
          </a:lstStyle>
          <a:p>
            <a:pPr/>
            <a:r>
              <a:t>In 1989, Roberts closed the City of Faith to pay off debts!</a:t>
            </a:r>
          </a:p>
        </p:txBody>
      </p:sp>
      <p:pic>
        <p:nvPicPr>
          <p:cNvPr id="748" name="proxy.duckduckgo.jpeg" descr="proxy.duckduckgo.jpeg"/>
          <p:cNvPicPr>
            <a:picLocks noChangeAspect="0"/>
          </p:cNvPicPr>
          <p:nvPr/>
        </p:nvPicPr>
        <p:blipFill>
          <a:blip r:embed="rId2">
            <a:extLst/>
          </a:blip>
          <a:stretch>
            <a:fillRect/>
          </a:stretch>
        </p:blipFill>
        <p:spPr>
          <a:xfrm>
            <a:off x="7687129" y="1142560"/>
            <a:ext cx="4259943" cy="5686319"/>
          </a:xfrm>
          <a:prstGeom prst="rect">
            <a:avLst/>
          </a:prstGeom>
        </p:spPr>
      </p:pic>
    </p:spTree>
  </p:cSld>
  <p:clrMapOvr>
    <a:masterClrMapping/>
  </p:clrMapOvr>
  <p:transition xmlns:p14="http://schemas.microsoft.com/office/powerpoint/2010/main" spd="med" advClick="1"/>
</p:sld>
</file>

<file path=ppt/slides/slide1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0" name="Oral Roberts invented the “Seed Faith” doctrine.…"/>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Oral Roberts invented the “Seed Faith” doctrine.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This is the promise that gifts to his ministry will be seeds that will grow into financial blessing for the givers.</a:t>
            </a:r>
          </a:p>
        </p:txBody>
      </p:sp>
      <p:pic>
        <p:nvPicPr>
          <p:cNvPr id="751" name="proxy.duckduckgo.jpg" descr="proxy.duckduckgo.jpg"/>
          <p:cNvPicPr>
            <a:picLocks noChangeAspect="0"/>
          </p:cNvPicPr>
          <p:nvPr/>
        </p:nvPicPr>
        <p:blipFill>
          <a:blip r:embed="rId2">
            <a:extLst/>
          </a:blip>
          <a:stretch>
            <a:fillRect/>
          </a:stretch>
        </p:blipFill>
        <p:spPr>
          <a:xfrm>
            <a:off x="7687129" y="1132926"/>
            <a:ext cx="4259943" cy="7026387"/>
          </a:xfrm>
          <a:prstGeom prst="rect">
            <a:avLst/>
          </a:prstGeom>
        </p:spPr>
      </p:pic>
    </p:spTree>
  </p:cSld>
  <p:clrMapOvr>
    <a:masterClrMapping/>
  </p:clrMapOvr>
  <p:transition xmlns:p14="http://schemas.microsoft.com/office/powerpoint/2010/main" spd="med" advClick="1"/>
</p:sld>
</file>

<file path=ppt/slides/slide1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3" name="Roberts claimed that Jesus was not poor when he was on earth. He published this in the book How I Learned that Jesus Was Not Poor."/>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Roberts claimed that Jesus was not poor when he was on earth. He published this in the book </a:t>
            </a:r>
            <a:r>
              <a:rPr i="1"/>
              <a:t>How I Learned that Jesus Was Not Poor</a:t>
            </a:r>
            <a:r>
              <a:t>.</a:t>
            </a:r>
          </a:p>
        </p:txBody>
      </p:sp>
      <p:pic>
        <p:nvPicPr>
          <p:cNvPr id="754" name="proxy.duckduckgo.jpeg" descr="proxy.duckduckgo.jpeg"/>
          <p:cNvPicPr>
            <a:picLocks noChangeAspect="0"/>
          </p:cNvPicPr>
          <p:nvPr/>
        </p:nvPicPr>
        <p:blipFill>
          <a:blip r:embed="rId2">
            <a:extLst/>
          </a:blip>
          <a:stretch>
            <a:fillRect/>
          </a:stretch>
        </p:blipFill>
        <p:spPr>
          <a:xfrm>
            <a:off x="7884862" y="1230424"/>
            <a:ext cx="4259944" cy="5764591"/>
          </a:xfrm>
          <a:prstGeom prst="rect">
            <a:avLst/>
          </a:prstGeom>
        </p:spPr>
      </p:pic>
    </p:spTree>
  </p:cSld>
  <p:clrMapOvr>
    <a:masterClrMapping/>
  </p:clrMapOvr>
  <p:transition xmlns:p14="http://schemas.microsoft.com/office/powerpoint/2010/main" spd="med" advClick="1"/>
</p:sld>
</file>

<file path=ppt/slides/slide1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6" name="Roberts was one of the fathers of the prosperity gospel. One of his popular books was titled God’s Formula for Success and Prosperity."/>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Roberts was one of the fathers of the prosperity gospel. One of his popular books was titled </a:t>
            </a:r>
            <a:r>
              <a:rPr i="1"/>
              <a:t>God’s Formula for Success and Prosperity</a:t>
            </a:r>
            <a:r>
              <a:t>.</a:t>
            </a:r>
          </a:p>
        </p:txBody>
      </p:sp>
      <p:pic>
        <p:nvPicPr>
          <p:cNvPr id="757" name="proxy.duckduckgo.jpg" descr="proxy.duckduckgo.jpg"/>
          <p:cNvPicPr>
            <a:picLocks noChangeAspect="0"/>
          </p:cNvPicPr>
          <p:nvPr/>
        </p:nvPicPr>
        <p:blipFill>
          <a:blip r:embed="rId2">
            <a:extLst/>
          </a:blip>
          <a:stretch>
            <a:fillRect/>
          </a:stretch>
        </p:blipFill>
        <p:spPr>
          <a:xfrm>
            <a:off x="7402262" y="1297599"/>
            <a:ext cx="4259944" cy="6392241"/>
          </a:xfrm>
          <a:prstGeom prst="rect">
            <a:avLst/>
          </a:prstGeom>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Timothy was sick frequently, and the apostle Paul instructed him to use a little wine for his stomach’s sake and his often infirmities (1 Ti. 5:23). God did not heal Timothy supernaturally or permanently from his sickness."/>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Timothy</a:t>
            </a:r>
            <a:r>
              <a:t> was sick frequently, and the apostle Paul instructed him to use a little wine for his stomach’s sake and his often infirmities (1 Ti. 5:23). God did not heal Timothy supernaturally or permanently from his sickness.</a:t>
            </a:r>
          </a:p>
        </p:txBody>
      </p:sp>
      <p:pic>
        <p:nvPicPr>
          <p:cNvPr id="294"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9" name="Oral Roberts’ children"/>
          <p:cNvSpPr txBox="1"/>
          <p:nvPr>
            <p:ph type="body" sz="quarter" idx="1"/>
          </p:nvPr>
        </p:nvSpPr>
        <p:spPr>
          <a:xfrm>
            <a:off x="3676767" y="7318139"/>
            <a:ext cx="5651266" cy="1185409"/>
          </a:xfrm>
          <a:prstGeom prst="rect">
            <a:avLst/>
          </a:prstGeom>
        </p:spPr>
        <p:txBody>
          <a:bodyPr/>
          <a:lstStyle>
            <a:lvl1pPr algn="ctr">
              <a:defRPr b="1" sz="3400">
                <a:solidFill>
                  <a:srgbClr val="94E3FE"/>
                </a:solidFill>
                <a:latin typeface="Arial"/>
                <a:ea typeface="Arial"/>
                <a:cs typeface="Arial"/>
                <a:sym typeface="Arial"/>
              </a:defRPr>
            </a:lvl1pPr>
          </a:lstStyle>
          <a:p>
            <a:pPr/>
            <a:r>
              <a:t>Oral Roberts’ children</a:t>
            </a:r>
          </a:p>
        </p:txBody>
      </p:sp>
      <p:pic>
        <p:nvPicPr>
          <p:cNvPr id="760" name="proxy.duckduckgo.jpg" descr="proxy.duckduckgo.jpg"/>
          <p:cNvPicPr>
            <a:picLocks noChangeAspect="0"/>
          </p:cNvPicPr>
          <p:nvPr/>
        </p:nvPicPr>
        <p:blipFill>
          <a:blip r:embed="rId2">
            <a:extLst/>
          </a:blip>
          <a:stretch>
            <a:fillRect/>
          </a:stretch>
        </p:blipFill>
        <p:spPr>
          <a:xfrm>
            <a:off x="2429910" y="638511"/>
            <a:ext cx="8144980" cy="6497470"/>
          </a:xfrm>
          <a:prstGeom prst="rect">
            <a:avLst/>
          </a:prstGeom>
        </p:spPr>
      </p:pic>
    </p:spTree>
  </p:cSld>
  <p:clrMapOvr>
    <a:masterClrMapping/>
  </p:clrMapOvr>
  <p:transition xmlns:p14="http://schemas.microsoft.com/office/powerpoint/2010/main" spd="med" advClick="1"/>
</p:sld>
</file>

<file path=ppt/slides/slide1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2" name="Oral Roberts’ son Ronnie “came out” as a homosexual."/>
          <p:cNvSpPr txBox="1"/>
          <p:nvPr>
            <p:ph type="body" sz="half" idx="1"/>
          </p:nvPr>
        </p:nvSpPr>
        <p:spPr>
          <a:xfrm>
            <a:off x="882767" y="731072"/>
            <a:ext cx="4863271" cy="8316856"/>
          </a:xfrm>
          <a:prstGeom prst="rect">
            <a:avLst/>
          </a:prstGeom>
        </p:spPr>
        <p:txBody>
          <a:bodyPr/>
          <a:lstStyle>
            <a:lvl1pPr>
              <a:defRPr b="1" sz="3400">
                <a:solidFill>
                  <a:srgbClr val="94E3FE"/>
                </a:solidFill>
                <a:latin typeface="Arial"/>
                <a:ea typeface="Arial"/>
                <a:cs typeface="Arial"/>
                <a:sym typeface="Arial"/>
              </a:defRPr>
            </a:lvl1pPr>
          </a:lstStyle>
          <a:p>
            <a:pPr/>
            <a:r>
              <a:t>Oral Roberts’ son Ronnie “came out” as a homosexual.</a:t>
            </a:r>
          </a:p>
        </p:txBody>
      </p:sp>
      <p:pic>
        <p:nvPicPr>
          <p:cNvPr id="763" name="proxy.duckduckgo.jpg" descr="proxy.duckduckgo.jpg"/>
          <p:cNvPicPr>
            <a:picLocks noChangeAspect="0"/>
          </p:cNvPicPr>
          <p:nvPr/>
        </p:nvPicPr>
        <p:blipFill>
          <a:blip r:embed="rId2">
            <a:extLst/>
          </a:blip>
          <a:stretch>
            <a:fillRect/>
          </a:stretch>
        </p:blipFill>
        <p:spPr>
          <a:xfrm>
            <a:off x="5896827" y="743261"/>
            <a:ext cx="5397695" cy="7662162"/>
          </a:xfrm>
          <a:prstGeom prst="rect">
            <a:avLst/>
          </a:prstGeom>
        </p:spPr>
      </p:pic>
    </p:spTree>
  </p:cSld>
  <p:clrMapOvr>
    <a:masterClrMapping/>
  </p:clrMapOvr>
  <p:transition xmlns:p14="http://schemas.microsoft.com/office/powerpoint/2010/main" spd="med" advClick="1"/>
</p:sld>
</file>

<file path=ppt/slides/slide1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5" name="Ronnie committed suicide in 1982 at age 37."/>
          <p:cNvSpPr txBox="1"/>
          <p:nvPr>
            <p:ph type="body" sz="half" idx="1"/>
          </p:nvPr>
        </p:nvSpPr>
        <p:spPr>
          <a:xfrm>
            <a:off x="882767" y="731072"/>
            <a:ext cx="4863271" cy="8316856"/>
          </a:xfrm>
          <a:prstGeom prst="rect">
            <a:avLst/>
          </a:prstGeom>
        </p:spPr>
        <p:txBody>
          <a:bodyPr/>
          <a:lstStyle>
            <a:lvl1pPr>
              <a:defRPr b="1" sz="3400">
                <a:solidFill>
                  <a:srgbClr val="94E3FE"/>
                </a:solidFill>
                <a:latin typeface="Arial"/>
                <a:ea typeface="Arial"/>
                <a:cs typeface="Arial"/>
                <a:sym typeface="Arial"/>
              </a:defRPr>
            </a:lvl1pPr>
          </a:lstStyle>
          <a:p>
            <a:pPr/>
            <a:r>
              <a:t>Ronnie committed suicide in 1982 at age 37.</a:t>
            </a:r>
          </a:p>
        </p:txBody>
      </p:sp>
      <p:pic>
        <p:nvPicPr>
          <p:cNvPr id="766" name="proxy.duckduckgo.jpg" descr="proxy.duckduckgo.jpg"/>
          <p:cNvPicPr>
            <a:picLocks noChangeAspect="0"/>
          </p:cNvPicPr>
          <p:nvPr/>
        </p:nvPicPr>
        <p:blipFill>
          <a:blip r:embed="rId2">
            <a:extLst/>
          </a:blip>
          <a:stretch>
            <a:fillRect/>
          </a:stretch>
        </p:blipFill>
        <p:spPr>
          <a:xfrm>
            <a:off x="5896827" y="743261"/>
            <a:ext cx="5397695" cy="7662162"/>
          </a:xfrm>
          <a:prstGeom prst="rect">
            <a:avLst/>
          </a:prstGeom>
        </p:spPr>
      </p:pic>
    </p:spTree>
  </p:cSld>
  <p:clrMapOvr>
    <a:masterClrMapping/>
  </p:clrMapOvr>
  <p:transition xmlns:p14="http://schemas.microsoft.com/office/powerpoint/2010/main" spd="med" advClick="1"/>
</p:sld>
</file>

<file path=ppt/slides/slide1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8" name="Oral Roberts’ grandson Randy divorced his wife and married a man."/>
          <p:cNvSpPr txBox="1"/>
          <p:nvPr>
            <p:ph type="body" sz="half" idx="1"/>
          </p:nvPr>
        </p:nvSpPr>
        <p:spPr>
          <a:xfrm>
            <a:off x="882767" y="731072"/>
            <a:ext cx="4863271" cy="8316856"/>
          </a:xfrm>
          <a:prstGeom prst="rect">
            <a:avLst/>
          </a:prstGeom>
        </p:spPr>
        <p:txBody>
          <a:bodyPr/>
          <a:lstStyle>
            <a:lvl1pPr>
              <a:defRPr b="1" sz="3400">
                <a:solidFill>
                  <a:srgbClr val="94E3FE"/>
                </a:solidFill>
                <a:latin typeface="Arial"/>
                <a:ea typeface="Arial"/>
                <a:cs typeface="Arial"/>
                <a:sym typeface="Arial"/>
              </a:defRPr>
            </a:lvl1pPr>
          </a:lstStyle>
          <a:p>
            <a:pPr/>
            <a:r>
              <a:t>Oral Roberts’ grandson Randy divorced his wife and married a man.</a:t>
            </a:r>
          </a:p>
        </p:txBody>
      </p:sp>
      <p:pic>
        <p:nvPicPr>
          <p:cNvPr id="769" name="Potts-Johnson.jpg" descr="Potts-Johnson.jpg"/>
          <p:cNvPicPr>
            <a:picLocks noChangeAspect="0"/>
          </p:cNvPicPr>
          <p:nvPr/>
        </p:nvPicPr>
        <p:blipFill>
          <a:blip r:embed="rId2">
            <a:extLst/>
          </a:blip>
          <a:stretch>
            <a:fillRect/>
          </a:stretch>
        </p:blipFill>
        <p:spPr>
          <a:xfrm>
            <a:off x="6079552" y="793334"/>
            <a:ext cx="6027770" cy="6379950"/>
          </a:xfrm>
          <a:prstGeom prst="rect">
            <a:avLst/>
          </a:prstGeom>
        </p:spPr>
      </p:pic>
    </p:spTree>
  </p:cSld>
  <p:clrMapOvr>
    <a:masterClrMapping/>
  </p:clrMapOvr>
  <p:transition xmlns:p14="http://schemas.microsoft.com/office/powerpoint/2010/main" spd="med" advClick="1"/>
</p:sld>
</file>

<file path=ppt/slides/slide1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1" name="After Oral’s death, his son Richard took over the Oral Roberts ministry."/>
          <p:cNvSpPr txBox="1"/>
          <p:nvPr>
            <p:ph type="body" sz="half" idx="1"/>
          </p:nvPr>
        </p:nvSpPr>
        <p:spPr>
          <a:xfrm>
            <a:off x="882767" y="1063058"/>
            <a:ext cx="6005675" cy="8155725"/>
          </a:xfrm>
          <a:prstGeom prst="rect">
            <a:avLst/>
          </a:prstGeom>
        </p:spPr>
        <p:txBody>
          <a:bodyPr/>
          <a:lstStyle>
            <a:lvl1pPr>
              <a:defRPr b="1" sz="3400">
                <a:solidFill>
                  <a:srgbClr val="94E3FE"/>
                </a:solidFill>
                <a:latin typeface="Arial"/>
                <a:ea typeface="Arial"/>
                <a:cs typeface="Arial"/>
                <a:sym typeface="Arial"/>
              </a:defRPr>
            </a:lvl1pPr>
          </a:lstStyle>
          <a:p>
            <a:pPr/>
            <a:r>
              <a:t>After Oral’s death, his son Richard took over the Oral Roberts ministry.</a:t>
            </a:r>
          </a:p>
        </p:txBody>
      </p:sp>
      <p:pic>
        <p:nvPicPr>
          <p:cNvPr id="772" name="proxy.duckduckgo.jpg" descr="proxy.duckduckgo.jpg"/>
          <p:cNvPicPr>
            <a:picLocks noChangeAspect="0"/>
          </p:cNvPicPr>
          <p:nvPr/>
        </p:nvPicPr>
        <p:blipFill>
          <a:blip r:embed="rId2">
            <a:extLst/>
          </a:blip>
          <a:stretch>
            <a:fillRect/>
          </a:stretch>
        </p:blipFill>
        <p:spPr>
          <a:xfrm>
            <a:off x="7318277" y="1132894"/>
            <a:ext cx="4902729" cy="4742843"/>
          </a:xfrm>
          <a:prstGeom prst="rect">
            <a:avLst/>
          </a:prstGeom>
        </p:spPr>
      </p:pic>
    </p:spTree>
  </p:cSld>
  <p:clrMapOvr>
    <a:masterClrMapping/>
  </p:clrMapOvr>
  <p:transition xmlns:p14="http://schemas.microsoft.com/office/powerpoint/2010/main" spd="med" advClick="1"/>
</p:sld>
</file>

<file path=ppt/slides/slide1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4" name="In 1979, Richard divorced his wife and married a young ORU student named Lindsay."/>
          <p:cNvSpPr txBox="1"/>
          <p:nvPr>
            <p:ph type="body" sz="half" idx="1"/>
          </p:nvPr>
        </p:nvSpPr>
        <p:spPr>
          <a:xfrm>
            <a:off x="882767" y="1063058"/>
            <a:ext cx="5927293" cy="8170211"/>
          </a:xfrm>
          <a:prstGeom prst="rect">
            <a:avLst/>
          </a:prstGeom>
        </p:spPr>
        <p:txBody>
          <a:bodyPr/>
          <a:lstStyle/>
          <a:p>
            <a:pPr>
              <a:defRPr b="1" sz="3400">
                <a:solidFill>
                  <a:srgbClr val="94E3FE"/>
                </a:solidFill>
                <a:latin typeface="Arial"/>
                <a:ea typeface="Arial"/>
                <a:cs typeface="Arial"/>
                <a:sym typeface="Arial"/>
              </a:defRPr>
            </a:pPr>
            <a:r>
              <a:t>In 1979, Richard divorced his wife and married a young ORU student named Lindsay.</a:t>
            </a:r>
          </a:p>
          <a:p>
            <a:pPr>
              <a:defRPr b="1" sz="3400">
                <a:solidFill>
                  <a:srgbClr val="94E3FE"/>
                </a:solidFill>
                <a:latin typeface="Arial"/>
                <a:ea typeface="Arial"/>
                <a:cs typeface="Arial"/>
                <a:sym typeface="Arial"/>
              </a:defRPr>
            </a:pPr>
          </a:p>
        </p:txBody>
      </p:sp>
      <p:pic>
        <p:nvPicPr>
          <p:cNvPr id="775" name="proxy.duckduckgo.jpg" descr="proxy.duckduckgo.jpg"/>
          <p:cNvPicPr>
            <a:picLocks noChangeAspect="0"/>
          </p:cNvPicPr>
          <p:nvPr/>
        </p:nvPicPr>
        <p:blipFill>
          <a:blip r:embed="rId2">
            <a:extLst/>
          </a:blip>
          <a:stretch>
            <a:fillRect/>
          </a:stretch>
        </p:blipFill>
        <p:spPr>
          <a:xfrm>
            <a:off x="7318278" y="1132894"/>
            <a:ext cx="4902728" cy="4742843"/>
          </a:xfrm>
          <a:prstGeom prst="rect">
            <a:avLst/>
          </a:prstGeom>
        </p:spPr>
      </p:pic>
    </p:spTree>
  </p:cSld>
  <p:clrMapOvr>
    <a:masterClrMapping/>
  </p:clrMapOvr>
  <p:transition xmlns:p14="http://schemas.microsoft.com/office/powerpoint/2010/main" spd="med" advClick="1"/>
</p:sld>
</file>

<file path=ppt/slides/slide1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7" name="In 2007, Richard had to resign as head of ORU because of alleged misuse of ministry fund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In 2007, Richard had to resign as head of ORU because of alleged misuse of ministry funds.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remained the head of Oral Roberts’ ministry.</a:t>
            </a:r>
          </a:p>
          <a:p>
            <a:pPr>
              <a:defRPr b="1" sz="3400">
                <a:solidFill>
                  <a:srgbClr val="94E3FE"/>
                </a:solidFill>
                <a:latin typeface="Arial"/>
                <a:ea typeface="Arial"/>
                <a:cs typeface="Arial"/>
                <a:sym typeface="Arial"/>
              </a:defRPr>
            </a:pPr>
          </a:p>
        </p:txBody>
      </p:sp>
      <p:pic>
        <p:nvPicPr>
          <p:cNvPr id="778" name="proxy.duckduckgo.jpeg" descr="proxy.duckduckgo.jpe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1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0" name="In 2012, Richard pled guilty to driving under the influence of alcohol."/>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In 2012, Richard pled guilty to driving under the influence of alcohol.</a:t>
            </a:r>
          </a:p>
        </p:txBody>
      </p:sp>
      <p:pic>
        <p:nvPicPr>
          <p:cNvPr id="781" name="proxy.duckduckgo.jpeg" descr="proxy.duckduckgo.jpe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1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3" name="We are not mocking these people. We are not gloating in their failures.…"/>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We are not mocking these people. We are not gloating in their failures.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It is they who claim extra Spirit baptisms, special spiritual anointings, apostolic gifts, the power of healing, the guarantee of healing.</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We are simply showing that the reality tells a different story.</a:t>
            </a:r>
          </a:p>
        </p:txBody>
      </p:sp>
      <p:pic>
        <p:nvPicPr>
          <p:cNvPr id="784" name="proxy.duckduckgo.jpg" descr="proxy.duckduckgo.jpg"/>
          <p:cNvPicPr>
            <a:picLocks noChangeAspect="0"/>
          </p:cNvPicPr>
          <p:nvPr/>
        </p:nvPicPr>
        <p:blipFill>
          <a:blip r:embed="rId2">
            <a:extLst/>
          </a:blip>
          <a:stretch>
            <a:fillRect/>
          </a:stretch>
        </p:blipFill>
        <p:spPr>
          <a:xfrm>
            <a:off x="7687129" y="1074904"/>
            <a:ext cx="4259943" cy="6278831"/>
          </a:xfrm>
          <a:prstGeom prst="rect">
            <a:avLst/>
          </a:prstGeom>
        </p:spPr>
      </p:pic>
    </p:spTree>
  </p:cSld>
  <p:clrMapOvr>
    <a:masterClrMapping/>
  </p:clrMapOvr>
  <p:transition xmlns:p14="http://schemas.microsoft.com/office/powerpoint/2010/main" spd="med" advClick="1"/>
</p:sld>
</file>

<file path=ppt/slides/slide1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6" name="The strange history of Pentecostalism demonstrates that its claims are not tru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The strange history of Pentecostalism demonstrates that its claims are not true. </a:t>
            </a:r>
          </a:p>
        </p:txBody>
      </p:sp>
      <p:pic>
        <p:nvPicPr>
          <p:cNvPr id="787" name="proxy.duckduckgo.jpg" descr="proxy.duckduckgo.jpg"/>
          <p:cNvPicPr>
            <a:picLocks noChangeAspect="0"/>
          </p:cNvPicPr>
          <p:nvPr/>
        </p:nvPicPr>
        <p:blipFill>
          <a:blip r:embed="rId2">
            <a:extLst/>
          </a:blip>
          <a:stretch>
            <a:fillRect/>
          </a:stretch>
        </p:blipFill>
        <p:spPr>
          <a:xfrm>
            <a:off x="7687129" y="1074904"/>
            <a:ext cx="4259943" cy="6278831"/>
          </a:xfrm>
          <a:prstGeom prst="rect">
            <a:avLst/>
          </a:prstGeom>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In 2 Timothy 4:20, we learn that another of Paul’s co-workers, Trophimus, was left behind in Miletum sick. He was not supernaturally healed.…"/>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In 2 Timothy 4:20, we learn that another of Paul’s co-workers, </a:t>
            </a:r>
            <a:r>
              <a:rPr>
                <a:solidFill>
                  <a:srgbClr val="FFFFFF"/>
                </a:solidFill>
              </a:rPr>
              <a:t>Trophimus</a:t>
            </a:r>
            <a:r>
              <a:t>, was left behind in Miletum sick. He was not supernaturally healed.</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“Erastus abode at Corinth: but Trophimus have I left at Miletum sick” (2 Ti. 4:20).</a:t>
            </a:r>
          </a:p>
        </p:txBody>
      </p:sp>
      <p:pic>
        <p:nvPicPr>
          <p:cNvPr id="297"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1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9" name="They cannot heal the sick.…"/>
          <p:cNvSpPr txBox="1"/>
          <p:nvPr>
            <p:ph type="body" idx="1"/>
          </p:nvPr>
        </p:nvSpPr>
        <p:spPr>
          <a:xfrm>
            <a:off x="882767" y="811638"/>
            <a:ext cx="6259179" cy="8155724"/>
          </a:xfrm>
          <a:prstGeom prst="rect">
            <a:avLst/>
          </a:prstGeom>
        </p:spPr>
        <p:txBody>
          <a:bodyPr/>
          <a:lstStyle/>
          <a:p>
            <a:pPr>
              <a:defRPr b="1" sz="3400">
                <a:solidFill>
                  <a:srgbClr val="94E3FE"/>
                </a:solidFill>
                <a:latin typeface="Arial"/>
                <a:ea typeface="Arial"/>
                <a:cs typeface="Arial"/>
                <a:sym typeface="Arial"/>
              </a:defRPr>
            </a:pPr>
            <a:r>
              <a:t>They cannot heal the sick.</a:t>
            </a:r>
          </a:p>
          <a:p>
            <a:pPr>
              <a:defRPr b="1" sz="20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They cannot prophesy the future. </a:t>
            </a:r>
          </a:p>
          <a:p>
            <a:pPr>
              <a:defRPr b="1" sz="20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They cannot speak in real tongues.</a:t>
            </a:r>
          </a:p>
          <a:p>
            <a:pPr>
              <a:defRPr b="1" sz="20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They do not have the signs of an apostle.</a:t>
            </a:r>
          </a:p>
          <a:p>
            <a:pPr>
              <a:defRPr b="1" sz="20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They do not have sinless perfection.</a:t>
            </a:r>
          </a:p>
          <a:p>
            <a:pPr>
              <a:defRPr b="1" sz="20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They do not even have a superior level of Christian living. </a:t>
            </a:r>
          </a:p>
        </p:txBody>
      </p:sp>
      <p:pic>
        <p:nvPicPr>
          <p:cNvPr id="790" name="proxy.duckduckgo.jpg" descr="proxy.duckduckgo.jpg"/>
          <p:cNvPicPr>
            <a:picLocks noChangeAspect="0"/>
          </p:cNvPicPr>
          <p:nvPr/>
        </p:nvPicPr>
        <p:blipFill>
          <a:blip r:embed="rId2">
            <a:extLst/>
          </a:blip>
          <a:stretch>
            <a:fillRect/>
          </a:stretch>
        </p:blipFill>
        <p:spPr>
          <a:xfrm>
            <a:off x="7687129" y="1074904"/>
            <a:ext cx="4259943" cy="6278831"/>
          </a:xfrm>
          <a:prstGeom prst="rect">
            <a:avLst/>
          </a:prstGeom>
        </p:spPr>
      </p:pic>
    </p:spTree>
  </p:cSld>
  <p:clrMapOvr>
    <a:masterClrMapping/>
  </p:clrMapOvr>
  <p:transition xmlns:p14="http://schemas.microsoft.com/office/powerpoint/2010/main" spd="med" advClick="1"/>
</p:sld>
</file>

<file path=ppt/slides/slide1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2" name="We are obeying God’s Word…"/>
          <p:cNvSpPr txBox="1"/>
          <p:nvPr>
            <p:ph type="body" idx="1"/>
          </p:nvPr>
        </p:nvSpPr>
        <p:spPr>
          <a:xfrm>
            <a:off x="882767" y="811638"/>
            <a:ext cx="6259179" cy="8155724"/>
          </a:xfrm>
          <a:prstGeom prst="rect">
            <a:avLst/>
          </a:prstGeom>
        </p:spPr>
        <p:txBody>
          <a:bodyPr/>
          <a:lstStyle/>
          <a:p>
            <a:pPr>
              <a:defRPr b="1" sz="3400">
                <a:solidFill>
                  <a:srgbClr val="94E3FE"/>
                </a:solidFill>
                <a:latin typeface="Arial"/>
                <a:ea typeface="Arial"/>
                <a:cs typeface="Arial"/>
                <a:sym typeface="Arial"/>
              </a:defRPr>
            </a:pPr>
            <a:r>
              <a:t>We are obeying God’s Word</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“Prove all things; hold fast that which is good” (1 Thessalonians 5:21).</a:t>
            </a:r>
          </a:p>
          <a:p>
            <a:pPr>
              <a:defRPr b="1" sz="3400">
                <a:solidFill>
                  <a:srgbClr val="FFFFFF"/>
                </a:solidFill>
                <a:latin typeface="Arial"/>
                <a:ea typeface="Arial"/>
                <a:cs typeface="Arial"/>
                <a:sym typeface="Arial"/>
              </a:defRPr>
            </a:pPr>
          </a:p>
          <a:p>
            <a:pPr>
              <a:defRPr b="1" sz="3400">
                <a:solidFill>
                  <a:srgbClr val="FFFFFF"/>
                </a:solidFill>
                <a:latin typeface="Arial"/>
                <a:ea typeface="Arial"/>
                <a:cs typeface="Arial"/>
                <a:sym typeface="Arial"/>
              </a:defRPr>
            </a:pPr>
            <a:r>
              <a:t>“The simple believeth every word: but the prudent man looketh well to his going” (Proverbs 14:15).</a:t>
            </a:r>
          </a:p>
        </p:txBody>
      </p:sp>
      <p:pic>
        <p:nvPicPr>
          <p:cNvPr id="793" name="proxy.duckduckgo.jpg" descr="proxy.duckduckgo.jpg"/>
          <p:cNvPicPr>
            <a:picLocks noChangeAspect="0"/>
          </p:cNvPicPr>
          <p:nvPr/>
        </p:nvPicPr>
        <p:blipFill>
          <a:blip r:embed="rId2">
            <a:extLst/>
          </a:blip>
          <a:stretch>
            <a:fillRect/>
          </a:stretch>
        </p:blipFill>
        <p:spPr>
          <a:xfrm>
            <a:off x="7687129" y="1074904"/>
            <a:ext cx="4259943" cy="6278831"/>
          </a:xfrm>
          <a:prstGeom prst="rect">
            <a:avLst/>
          </a:prstGeom>
        </p:spPr>
      </p:pic>
    </p:spTree>
  </p:cSld>
  <p:clrMapOvr>
    <a:masterClrMapping/>
  </p:clrMapOvr>
  <p:transition xmlns:p14="http://schemas.microsoft.com/office/powerpoint/2010/main" spd="med" advClick="1"/>
</p:sld>
</file>

<file path=ppt/slides/slide1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5"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796"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In 2 Corinthians 12:7-10 we have the case of Paul himself. Three times he asked God to take away this problem."/>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In 2 Corinthians 12:7-10 we have the case of </a:t>
            </a:r>
            <a:r>
              <a:rPr>
                <a:solidFill>
                  <a:srgbClr val="FFFFFF"/>
                </a:solidFill>
              </a:rPr>
              <a:t>Paul</a:t>
            </a:r>
            <a:r>
              <a:t> himself. Three times he asked God to take away this problem.</a:t>
            </a:r>
          </a:p>
        </p:txBody>
      </p:sp>
      <p:pic>
        <p:nvPicPr>
          <p:cNvPr id="300"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And lest I should be exalted above measure through the abundance of the revelations, there was given to me a thorn in the flesh, the messenger of Satan to buffet me, lest I should be exalted above measure. For this thing I besought the Lord thrice, that"/>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“And lest I should be exalted above measure through the abundance of the revelations, there was given to me a thorn in the flesh, the messenger of Satan to buffet me, lest I should be exalted above measure. For this thing I besought the Lord thrice, that it might depart from me” (2 Co. 12:7-8). </a:t>
            </a:r>
          </a:p>
        </p:txBody>
      </p:sp>
      <p:pic>
        <p:nvPicPr>
          <p:cNvPr id="303" name="proxy.duckduckgo.jpg" descr="proxy.duckduckgo.jpg"/>
          <p:cNvPicPr>
            <a:picLocks noChangeAspect="0"/>
          </p:cNvPicPr>
          <p:nvPr/>
        </p:nvPicPr>
        <p:blipFill>
          <a:blip r:embed="rId2">
            <a:extLst/>
          </a:blip>
          <a:stretch>
            <a:fillRect/>
          </a:stretch>
        </p:blipFill>
        <p:spPr>
          <a:xfrm>
            <a:off x="7687128" y="940254"/>
            <a:ext cx="4259944" cy="4761171"/>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God refused to take away the infirmity. Paul was told that it was something God wanted him to have for his spiritual well-being.…"/>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God refused to take away the infirmity. Paul was told that it was something God wanted him to have for his spiritual well-being.</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“And he said unto me, My grace is sufficient for thee: for my strength is made perfect in weakness” (2 Co. 12:9). </a:t>
            </a:r>
          </a:p>
        </p:txBody>
      </p:sp>
      <p:pic>
        <p:nvPicPr>
          <p:cNvPr id="306"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Upon learning this, Paul bowed to God’s will and wisely said: “Most gladly therefore will I rather glory in my infirmities, that the power of Christ may rest upon me Therefore I take pleasure in infirmities, in reproaches, in necessities, in persecutions"/>
          <p:cNvSpPr txBox="1"/>
          <p:nvPr>
            <p:ph type="body" sz="half" idx="1"/>
          </p:nvPr>
        </p:nvSpPr>
        <p:spPr>
          <a:xfrm>
            <a:off x="882767" y="1063058"/>
            <a:ext cx="6247372" cy="7811039"/>
          </a:xfrm>
          <a:prstGeom prst="rect">
            <a:avLst/>
          </a:prstGeom>
        </p:spPr>
        <p:txBody>
          <a:bodyPr/>
          <a:lstStyle/>
          <a:p>
            <a:pPr>
              <a:defRPr b="1" sz="3400">
                <a:solidFill>
                  <a:srgbClr val="94E3FE"/>
                </a:solidFill>
                <a:latin typeface="Arial"/>
                <a:ea typeface="Arial"/>
                <a:cs typeface="Arial"/>
                <a:sym typeface="Arial"/>
              </a:defRPr>
            </a:pPr>
            <a:r>
              <a:t>Upon learning this, Paul bowed to God’s will and wisely said: </a:t>
            </a:r>
            <a:r>
              <a:rPr>
                <a:solidFill>
                  <a:srgbClr val="FFFFFF"/>
                </a:solidFill>
              </a:rPr>
              <a:t>“Most gladly therefore will I rather glory in my infirmities, that the power of Christ may rest upon me Therefore I take pleasure in infirmities, in reproaches, in necessities, in persecutions, in distresses for Christ’s sake: for when I am weak, then am I strong” (2 Co. 12:9-10). </a:t>
            </a:r>
          </a:p>
        </p:txBody>
      </p:sp>
      <p:pic>
        <p:nvPicPr>
          <p:cNvPr id="309" name="proxy.duckduckgo.jpg" descr="proxy.duckduckgo.jpg"/>
          <p:cNvPicPr>
            <a:picLocks noChangeAspect="0"/>
          </p:cNvPicPr>
          <p:nvPr/>
        </p:nvPicPr>
        <p:blipFill>
          <a:blip r:embed="rId2">
            <a:extLst/>
          </a:blip>
          <a:stretch>
            <a:fillRect/>
          </a:stretch>
        </p:blipFill>
        <p:spPr>
          <a:xfrm>
            <a:off x="7413194" y="1132894"/>
            <a:ext cx="4807812" cy="4652473"/>
          </a:xfrm>
          <a:prstGeom prst="rect">
            <a:avLst/>
          </a:prstGeom>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ome Pentecostals have argued that Paul’s infirmity was not a sickness, but the Greek word translated “infirmity” in 2 Co. 12:9 (astheneia) is elsewhere translated “sickness” (Mt. 8:17; Jn. 11:4) and “disease” (Acts 28:9)."/>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Some Pentecostals have argued that Paul’s infirmity was not a sickness, but the Greek word translated “infirmity” in 2 Co. 12:9 (</a:t>
            </a:r>
            <a:r>
              <a:rPr i="1"/>
              <a:t>astheneia</a:t>
            </a:r>
            <a:r>
              <a:t>) is elsewhere translated “sickness” (Mt. 8:17; Jn. 11:4) and “disease” (Acts 28:9). </a:t>
            </a:r>
          </a:p>
        </p:txBody>
      </p:sp>
      <p:pic>
        <p:nvPicPr>
          <p:cNvPr id="312" name="proxy.duckduckgo.jpg" descr="proxy.duckduckgo.jpg"/>
          <p:cNvPicPr>
            <a:picLocks noChangeAspect="0"/>
          </p:cNvPicPr>
          <p:nvPr/>
        </p:nvPicPr>
        <p:blipFill>
          <a:blip r:embed="rId2">
            <a:extLst/>
          </a:blip>
          <a:stretch>
            <a:fillRect/>
          </a:stretch>
        </p:blipFill>
        <p:spPr>
          <a:xfrm>
            <a:off x="7687128" y="940254"/>
            <a:ext cx="4259944" cy="4761171"/>
          </a:xfrm>
          <a:prstGeom prst="rect">
            <a:avLst/>
          </a:prstGeom>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This is the biblical example for Christians today. We should pray for healing and release from trials and difficulties, but when God does not heal, we must bow to His will and accept that sickness or trial as something from the divine hand. This is not l"/>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This is the biblical example for Christians today. We should pray for healing and release from trials and difficulties, but when God does not heal, we must bow to His will and accept that sickness or trial as something from the divine hand. This is not lack of faith; it is submission to the sovereignty of Almighty God.</a:t>
            </a:r>
          </a:p>
        </p:txBody>
      </p:sp>
      <p:pic>
        <p:nvPicPr>
          <p:cNvPr id="315"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God’s choicest servants throughout church history have suffered many sicknesses."/>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God’s choicest servants throughout church history have suffered many sicknesses.</a:t>
            </a:r>
          </a:p>
        </p:txBody>
      </p:sp>
      <p:pic>
        <p:nvPicPr>
          <p:cNvPr id="318"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Many of the famous hymns were written by sick people.…"/>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Many of the famous hymns were written by sick people.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following had tuberculosis for much of their lives and died of it: William Bradbury, who wrote “He Leadeth Me”; August Toplady, who wrote “Rock of Ages”; and Philip Doddridge, who wrote “Oh Happy Day.”</a:t>
            </a:r>
          </a:p>
        </p:txBody>
      </p:sp>
      <p:pic>
        <p:nvPicPr>
          <p:cNvPr id="321" name="proxy.duckduckgo.jpg" descr="proxy.duckduckgo.jpg"/>
          <p:cNvPicPr>
            <a:picLocks noChangeAspect="0"/>
          </p:cNvPicPr>
          <p:nvPr/>
        </p:nvPicPr>
        <p:blipFill>
          <a:blip r:embed="rId2">
            <a:extLst/>
          </a:blip>
          <a:stretch>
            <a:fillRect/>
          </a:stretch>
        </p:blipFill>
        <p:spPr>
          <a:xfrm>
            <a:off x="6782189" y="1018444"/>
            <a:ext cx="4753017" cy="7716712"/>
          </a:xfrm>
          <a:prstGeom prst="rect">
            <a:avLst/>
          </a:prstGeom>
        </p:spPr>
      </p:pic>
      <p:sp>
        <p:nvSpPr>
          <p:cNvPr id="322" name="William Bradbury"/>
          <p:cNvSpPr txBox="1"/>
          <p:nvPr/>
        </p:nvSpPr>
        <p:spPr>
          <a:xfrm>
            <a:off x="7231688" y="7946458"/>
            <a:ext cx="3854018" cy="9879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sz="3000">
                <a:solidFill>
                  <a:srgbClr val="000000"/>
                </a:solidFill>
                <a:latin typeface="Arial"/>
                <a:ea typeface="Arial"/>
                <a:cs typeface="Arial"/>
                <a:sym typeface="Arial"/>
              </a:defRPr>
            </a:lvl1pPr>
          </a:lstStyle>
          <a:p>
            <a:pPr/>
            <a:r>
              <a:t>William Bradbury</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Isaac Watts, who wrote “When I Survey the Wondrous Cross,” “Marching to Zion,” and “Joy to the World,” suffered physically all his life."/>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Isaac Watts, who wrote “When I Survey the Wondrous Cross,” “Marching to Zion,” and “Joy to the World,” suffered physically all his life.</a:t>
            </a:r>
          </a:p>
        </p:txBody>
      </p:sp>
      <p:pic>
        <p:nvPicPr>
          <p:cNvPr id="325" name="proxy.duckduckgo.jpg" descr="proxy.duckduckgo.jpg"/>
          <p:cNvPicPr>
            <a:picLocks noChangeAspect="0"/>
          </p:cNvPicPr>
          <p:nvPr/>
        </p:nvPicPr>
        <p:blipFill>
          <a:blip r:embed="rId2">
            <a:extLst/>
          </a:blip>
          <a:stretch>
            <a:fillRect/>
          </a:stretch>
        </p:blipFill>
        <p:spPr>
          <a:xfrm>
            <a:off x="6861106" y="1063058"/>
            <a:ext cx="5258300" cy="6665992"/>
          </a:xfrm>
          <a:prstGeom prst="rect">
            <a:avLst/>
          </a:prstGeom>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Joseph Scribben, who wrote “What a Friend We Have in Jesus,” had tragedy and sickness all his life."/>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Joseph Scribben, who wrote “What a Friend We Have in Jesus,” had tragedy and sickness all his life.</a:t>
            </a:r>
          </a:p>
        </p:txBody>
      </p:sp>
      <p:pic>
        <p:nvPicPr>
          <p:cNvPr id="328" name="proxy.duckduckgo.jpg" descr="proxy.duckduckgo.jpg"/>
          <p:cNvPicPr>
            <a:picLocks noChangeAspect="0"/>
          </p:cNvPicPr>
          <p:nvPr/>
        </p:nvPicPr>
        <p:blipFill>
          <a:blip r:embed="rId2">
            <a:extLst/>
          </a:blip>
          <a:stretch>
            <a:fillRect/>
          </a:stretch>
        </p:blipFill>
        <p:spPr>
          <a:xfrm>
            <a:off x="6782167" y="1063058"/>
            <a:ext cx="5438839" cy="6819931"/>
          </a:xfrm>
          <a:prstGeom prst="rect">
            <a:avLst/>
          </a:prstGeom>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Frank Graff, who wrote “Does Jesus Care,” was sick most of his life."/>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Frank Graff, who wrote “Does Jesus Care,” was sick most of his life.</a:t>
            </a:r>
          </a:p>
        </p:txBody>
      </p:sp>
      <p:pic>
        <p:nvPicPr>
          <p:cNvPr id="331" name="Graeff_Frank.jpg" descr="Graeff_Frank.jpg"/>
          <p:cNvPicPr>
            <a:picLocks noChangeAspect="0"/>
          </p:cNvPicPr>
          <p:nvPr/>
        </p:nvPicPr>
        <p:blipFill>
          <a:blip r:embed="rId2">
            <a:extLst/>
          </a:blip>
          <a:stretch>
            <a:fillRect/>
          </a:stretch>
        </p:blipFill>
        <p:spPr>
          <a:xfrm>
            <a:off x="6782167" y="1063058"/>
            <a:ext cx="4739890" cy="7496566"/>
          </a:xfrm>
          <a:prstGeom prst="rect">
            <a:avLst/>
          </a:prstGeom>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3" name="Robert Murray McCheyne and David Brainerd, who had  reputations for holiness and zeal for God’s will, both died of sicknesses at the age of thirty."/>
          <p:cNvSpPr txBox="1"/>
          <p:nvPr>
            <p:ph type="body" sz="half" idx="1"/>
          </p:nvPr>
        </p:nvSpPr>
        <p:spPr>
          <a:xfrm>
            <a:off x="882767" y="1063058"/>
            <a:ext cx="5864388" cy="8268735"/>
          </a:xfrm>
          <a:prstGeom prst="rect">
            <a:avLst/>
          </a:prstGeom>
        </p:spPr>
        <p:txBody>
          <a:bodyPr/>
          <a:lstStyle>
            <a:lvl1pPr>
              <a:defRPr b="1" sz="3400">
                <a:solidFill>
                  <a:srgbClr val="94E3FE"/>
                </a:solidFill>
                <a:latin typeface="Arial"/>
                <a:ea typeface="Arial"/>
                <a:cs typeface="Arial"/>
                <a:sym typeface="Arial"/>
              </a:defRPr>
            </a:lvl1pPr>
          </a:lstStyle>
          <a:p>
            <a:pPr/>
            <a:r>
              <a:t>Robert Murray McCheyne and David Brainerd, who had  reputations for holiness and zeal for God’s will, both died of sicknesses at the age of thirty.</a:t>
            </a:r>
          </a:p>
        </p:txBody>
      </p:sp>
      <p:pic>
        <p:nvPicPr>
          <p:cNvPr id="334" name="proxy.duckduckgo.jpg" descr="proxy.duckduckgo.jpg"/>
          <p:cNvPicPr>
            <a:picLocks noChangeAspect="0"/>
          </p:cNvPicPr>
          <p:nvPr/>
        </p:nvPicPr>
        <p:blipFill>
          <a:blip r:embed="rId2">
            <a:extLst/>
          </a:blip>
          <a:stretch>
            <a:fillRect/>
          </a:stretch>
        </p:blipFill>
        <p:spPr>
          <a:xfrm>
            <a:off x="7255552" y="1063058"/>
            <a:ext cx="4709539" cy="6109535"/>
          </a:xfrm>
          <a:prstGeom prst="rect">
            <a:avLst/>
          </a:prstGeom>
        </p:spPr>
      </p:pic>
      <p:sp>
        <p:nvSpPr>
          <p:cNvPr id="335" name="Robert McCheyne"/>
          <p:cNvSpPr txBox="1"/>
          <p:nvPr/>
        </p:nvSpPr>
        <p:spPr>
          <a:xfrm>
            <a:off x="7683313" y="6447858"/>
            <a:ext cx="3854017" cy="9879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nSpc>
                <a:spcPct val="110000"/>
              </a:lnSpc>
              <a:defRPr b="1" cap="none" sz="3000">
                <a:solidFill>
                  <a:srgbClr val="DEDDDE"/>
                </a:solidFill>
                <a:latin typeface="Arial"/>
                <a:ea typeface="Arial"/>
                <a:cs typeface="Arial"/>
                <a:sym typeface="Arial"/>
              </a:defRPr>
            </a:lvl1pPr>
          </a:lstStyle>
          <a:p>
            <a:pPr/>
            <a:r>
              <a:t>Robert McCheyne</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Fanny Crosby, who wrote “Saved by Grace” and “Safe in the Arms of Jesus” and many other popular hymns, was blind from birth, blind for ninety-five years."/>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Fanny Crosby, who wrote “Saved by Grace” and “Safe in the Arms of Jesus” and many other popular hymns, was blind from birth, blind for ninety-five years.</a:t>
            </a:r>
          </a:p>
        </p:txBody>
      </p:sp>
      <p:pic>
        <p:nvPicPr>
          <p:cNvPr id="338" name="proxy.duckduckgo.jpg" descr="proxy.duckduckgo.jpg"/>
          <p:cNvPicPr>
            <a:picLocks noChangeAspect="0"/>
          </p:cNvPicPr>
          <p:nvPr/>
        </p:nvPicPr>
        <p:blipFill>
          <a:blip r:embed="rId2">
            <a:extLst/>
          </a:blip>
          <a:stretch>
            <a:fillRect/>
          </a:stretch>
        </p:blipFill>
        <p:spPr>
          <a:xfrm>
            <a:off x="6934567" y="1063058"/>
            <a:ext cx="5119918" cy="7208395"/>
          </a:xfrm>
          <a:prstGeom prst="rect">
            <a:avLst/>
          </a:prstGeom>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Instead of rebuking her affliction or exercising “the word of faith” over it, she wisely testified:…"/>
          <p:cNvSpPr txBox="1"/>
          <p:nvPr>
            <p:ph type="body" idx="1"/>
          </p:nvPr>
        </p:nvSpPr>
        <p:spPr>
          <a:xfrm>
            <a:off x="882767" y="1063058"/>
            <a:ext cx="7703903" cy="7951533"/>
          </a:xfrm>
          <a:prstGeom prst="rect">
            <a:avLst/>
          </a:prstGeom>
        </p:spPr>
        <p:txBody>
          <a:bodyPr/>
          <a:lstStyle/>
          <a:p>
            <a:pPr>
              <a:defRPr b="1" sz="3400">
                <a:solidFill>
                  <a:srgbClr val="94E3FE"/>
                </a:solidFill>
                <a:latin typeface="Arial"/>
                <a:ea typeface="Arial"/>
                <a:cs typeface="Arial"/>
                <a:sym typeface="Arial"/>
              </a:defRPr>
            </a:pPr>
            <a:r>
              <a:t>Instead of rebuking her affliction or exercising “the word of faith” over it, she wisely testified:</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 what a happy soul am I!</a:t>
            </a:r>
          </a:p>
          <a:p>
            <a:pPr>
              <a:defRPr b="1" sz="3400">
                <a:solidFill>
                  <a:srgbClr val="94E3FE"/>
                </a:solidFill>
                <a:latin typeface="Arial"/>
                <a:ea typeface="Arial"/>
                <a:cs typeface="Arial"/>
                <a:sym typeface="Arial"/>
              </a:defRPr>
            </a:pPr>
            <a:r>
              <a:t>Although I cannot see</a:t>
            </a:r>
          </a:p>
          <a:p>
            <a:pPr>
              <a:defRPr b="1" sz="3400">
                <a:solidFill>
                  <a:srgbClr val="94E3FE"/>
                </a:solidFill>
                <a:latin typeface="Arial"/>
                <a:ea typeface="Arial"/>
                <a:cs typeface="Arial"/>
                <a:sym typeface="Arial"/>
              </a:defRPr>
            </a:pPr>
            <a:r>
              <a:t>I am resolved that in this world</a:t>
            </a:r>
          </a:p>
          <a:p>
            <a:pPr>
              <a:defRPr b="1" sz="3400">
                <a:solidFill>
                  <a:srgbClr val="94E3FE"/>
                </a:solidFill>
                <a:latin typeface="Arial"/>
                <a:ea typeface="Arial"/>
                <a:cs typeface="Arial"/>
                <a:sym typeface="Arial"/>
              </a:defRPr>
            </a:pPr>
            <a:r>
              <a:t>Contented I will be.</a:t>
            </a:r>
          </a:p>
          <a:p>
            <a:pPr>
              <a:defRPr b="1" sz="3400">
                <a:solidFill>
                  <a:srgbClr val="94E3FE"/>
                </a:solidFill>
                <a:latin typeface="Arial"/>
                <a:ea typeface="Arial"/>
                <a:cs typeface="Arial"/>
                <a:sym typeface="Arial"/>
              </a:defRPr>
            </a:pPr>
            <a:r>
              <a:t>How many blessings I enjoy,</a:t>
            </a:r>
          </a:p>
          <a:p>
            <a:pPr>
              <a:defRPr b="1" sz="3400">
                <a:solidFill>
                  <a:srgbClr val="94E3FE"/>
                </a:solidFill>
                <a:latin typeface="Arial"/>
                <a:ea typeface="Arial"/>
                <a:cs typeface="Arial"/>
                <a:sym typeface="Arial"/>
              </a:defRPr>
            </a:pPr>
            <a:r>
              <a:t>That other people don’t.</a:t>
            </a:r>
          </a:p>
          <a:p>
            <a:pPr>
              <a:defRPr b="1" sz="3400">
                <a:solidFill>
                  <a:srgbClr val="94E3FE"/>
                </a:solidFill>
                <a:latin typeface="Arial"/>
                <a:ea typeface="Arial"/>
                <a:cs typeface="Arial"/>
                <a:sym typeface="Arial"/>
              </a:defRPr>
            </a:pPr>
            <a:r>
              <a:t>To weep and sigh because I’m blind,</a:t>
            </a:r>
          </a:p>
          <a:p>
            <a:pPr>
              <a:defRPr b="1" sz="3400">
                <a:solidFill>
                  <a:srgbClr val="94E3FE"/>
                </a:solidFill>
                <a:latin typeface="Arial"/>
                <a:ea typeface="Arial"/>
                <a:cs typeface="Arial"/>
                <a:sym typeface="Arial"/>
              </a:defRPr>
            </a:pPr>
            <a:r>
              <a:t>I cannot, and I won’t.”</a:t>
            </a:r>
          </a:p>
        </p:txBody>
      </p:sp>
      <p:pic>
        <p:nvPicPr>
          <p:cNvPr id="341" name="proxy.duckduckgo.jpg" descr="proxy.duckduckgo.jpg"/>
          <p:cNvPicPr>
            <a:picLocks noChangeAspect="0"/>
          </p:cNvPicPr>
          <p:nvPr/>
        </p:nvPicPr>
        <p:blipFill>
          <a:blip r:embed="rId2">
            <a:extLst/>
          </a:blip>
          <a:stretch>
            <a:fillRect/>
          </a:stretch>
        </p:blipFill>
        <p:spPr>
          <a:xfrm>
            <a:off x="8866482" y="1075163"/>
            <a:ext cx="3293208" cy="3963662"/>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Today God does often heal in answer to prayer after the manner of James 5:13-15."/>
          <p:cNvSpPr txBox="1"/>
          <p:nvPr>
            <p:ph type="body" idx="1"/>
          </p:nvPr>
        </p:nvSpPr>
        <p:spPr>
          <a:xfrm>
            <a:off x="882767" y="1063058"/>
            <a:ext cx="6822940" cy="8055811"/>
          </a:xfrm>
          <a:prstGeom prst="rect">
            <a:avLst/>
          </a:prstGeom>
        </p:spPr>
        <p:txBody>
          <a:bodyPr/>
          <a:lstStyle>
            <a:lvl1pPr>
              <a:defRPr b="1" sz="3400">
                <a:solidFill>
                  <a:srgbClr val="94E3FE"/>
                </a:solidFill>
                <a:latin typeface="Arial"/>
                <a:ea typeface="Arial"/>
                <a:cs typeface="Arial"/>
                <a:sym typeface="Arial"/>
              </a:defRPr>
            </a:lvl1pPr>
          </a:lstStyle>
          <a:p>
            <a:pPr/>
            <a:r>
              <a:t>Today God does often heal in answer to prayer after the manner of James 5:13-15. </a:t>
            </a:r>
          </a:p>
        </p:txBody>
      </p:sp>
      <p:pic>
        <p:nvPicPr>
          <p:cNvPr id="344" name="proxy.duckduckgo.jpg" descr="proxy.duckduckgo.jpg"/>
          <p:cNvPicPr>
            <a:picLocks noChangeAspect="0"/>
          </p:cNvPicPr>
          <p:nvPr/>
        </p:nvPicPr>
        <p:blipFill>
          <a:blip r:embed="rId2">
            <a:extLst/>
          </a:blip>
          <a:stretch>
            <a:fillRect/>
          </a:stretch>
        </p:blipFill>
        <p:spPr>
          <a:xfrm>
            <a:off x="8182010" y="1063058"/>
            <a:ext cx="3926879" cy="3813742"/>
          </a:xfrm>
          <a:prstGeom prst="rect">
            <a:avLst/>
          </a:prstGeom>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Is any among you afflicted? let him pray. Is any merry? let him sing psalms. Is any sick among you? let him call for the elders of the church; and let them pray over him, anointing him with oil in the name of the Lord: And the prayer of faith shall save"/>
          <p:cNvSpPr txBox="1"/>
          <p:nvPr>
            <p:ph type="body" idx="1"/>
          </p:nvPr>
        </p:nvSpPr>
        <p:spPr>
          <a:xfrm>
            <a:off x="882767" y="1063058"/>
            <a:ext cx="6730369" cy="7989434"/>
          </a:xfrm>
          <a:prstGeom prst="rect">
            <a:avLst/>
          </a:prstGeom>
        </p:spPr>
        <p:txBody>
          <a:bodyPr/>
          <a:lstStyle>
            <a:lvl1pPr>
              <a:defRPr b="1" sz="3400">
                <a:solidFill>
                  <a:srgbClr val="FFFFFF"/>
                </a:solidFill>
                <a:latin typeface="Arial"/>
                <a:ea typeface="Arial"/>
                <a:cs typeface="Arial"/>
                <a:sym typeface="Arial"/>
              </a:defRPr>
            </a:lvl1pPr>
          </a:lstStyle>
          <a:p>
            <a:pPr/>
            <a:r>
              <a:t>“Is any among you afflicted? let him pray. Is any merry? let him sing psalms. Is any sick among you? let him call for the elders of the church; and let them pray over him, anointing him with oil in the name of the Lord: And the prayer of faith shall save the sick, and the Lord shall raise him up; and if he have committed sins, they shall be forgiven him” (Jas. 5:13-15).</a:t>
            </a:r>
          </a:p>
        </p:txBody>
      </p:sp>
      <p:pic>
        <p:nvPicPr>
          <p:cNvPr id="347" name="proxy.duckduckgo.jpg" descr="proxy.duckduckgo.jpg"/>
          <p:cNvPicPr>
            <a:picLocks noChangeAspect="0"/>
          </p:cNvPicPr>
          <p:nvPr/>
        </p:nvPicPr>
        <p:blipFill>
          <a:blip r:embed="rId2">
            <a:extLst/>
          </a:blip>
          <a:stretch>
            <a:fillRect/>
          </a:stretch>
        </p:blipFill>
        <p:spPr>
          <a:xfrm>
            <a:off x="8182010" y="1063058"/>
            <a:ext cx="3926879" cy="3813742"/>
          </a:xfrm>
          <a:prstGeom prst="rect">
            <a:avLst/>
          </a:prstGeom>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This passage describes a private healing situation rather than a public healing meeting, and it says nothing about someone who has the gift of healing. It refers simply to the elders of the church."/>
          <p:cNvSpPr txBox="1"/>
          <p:nvPr>
            <p:ph type="body" idx="1"/>
          </p:nvPr>
        </p:nvSpPr>
        <p:spPr>
          <a:xfrm>
            <a:off x="882767" y="1063058"/>
            <a:ext cx="6492839" cy="7930300"/>
          </a:xfrm>
          <a:prstGeom prst="rect">
            <a:avLst/>
          </a:prstGeom>
        </p:spPr>
        <p:txBody>
          <a:bodyPr/>
          <a:lstStyle>
            <a:lvl1pPr>
              <a:defRPr b="1" sz="3400">
                <a:solidFill>
                  <a:srgbClr val="94E3FE"/>
                </a:solidFill>
                <a:latin typeface="Arial"/>
                <a:ea typeface="Arial"/>
                <a:cs typeface="Arial"/>
                <a:sym typeface="Arial"/>
              </a:defRPr>
            </a:lvl1pPr>
          </a:lstStyle>
          <a:p>
            <a:pPr/>
            <a:r>
              <a:t>This passage describes a private healing situation rather than a public healing meeting, and it says nothing about someone who has the gift of healing. It refers simply to the elders of the church. </a:t>
            </a:r>
          </a:p>
        </p:txBody>
      </p:sp>
      <p:pic>
        <p:nvPicPr>
          <p:cNvPr id="350" name="proxy.duckduckgo.jpg" descr="proxy.duckduckgo.jpg"/>
          <p:cNvPicPr>
            <a:picLocks noChangeAspect="0"/>
          </p:cNvPicPr>
          <p:nvPr/>
        </p:nvPicPr>
        <p:blipFill>
          <a:blip r:embed="rId2">
            <a:extLst/>
          </a:blip>
          <a:stretch>
            <a:fillRect/>
          </a:stretch>
        </p:blipFill>
        <p:spPr>
          <a:xfrm>
            <a:off x="8182010" y="1063058"/>
            <a:ext cx="3926879" cy="3813742"/>
          </a:xfrm>
          <a:prstGeom prst="rect">
            <a:avLst/>
          </a:prstGeom>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We have seen healings in answer to prayer. I have personally experienced healings. But this is not the apostolic sign gift."/>
          <p:cNvSpPr txBox="1"/>
          <p:nvPr>
            <p:ph type="body" idx="1"/>
          </p:nvPr>
        </p:nvSpPr>
        <p:spPr>
          <a:xfrm>
            <a:off x="882767" y="1063058"/>
            <a:ext cx="6492839" cy="7930300"/>
          </a:xfrm>
          <a:prstGeom prst="rect">
            <a:avLst/>
          </a:prstGeom>
        </p:spPr>
        <p:txBody>
          <a:bodyPr/>
          <a:lstStyle>
            <a:lvl1pPr>
              <a:defRPr b="1" sz="3400">
                <a:solidFill>
                  <a:srgbClr val="94E3FE"/>
                </a:solidFill>
                <a:latin typeface="Arial"/>
                <a:ea typeface="Arial"/>
                <a:cs typeface="Arial"/>
                <a:sym typeface="Arial"/>
              </a:defRPr>
            </a:lvl1pPr>
          </a:lstStyle>
          <a:p>
            <a:pPr/>
            <a:r>
              <a:t>We have seen healings in answer to prayer. I have personally experienced healings. But this is not the apostolic sign gift.</a:t>
            </a:r>
          </a:p>
        </p:txBody>
      </p:sp>
      <p:pic>
        <p:nvPicPr>
          <p:cNvPr id="353" name="proxy.duckduckgo.jpg" descr="proxy.duckduckgo.jpg"/>
          <p:cNvPicPr>
            <a:picLocks noChangeAspect="0"/>
          </p:cNvPicPr>
          <p:nvPr/>
        </p:nvPicPr>
        <p:blipFill>
          <a:blip r:embed="rId2">
            <a:extLst/>
          </a:blip>
          <a:stretch>
            <a:fillRect/>
          </a:stretch>
        </p:blipFill>
        <p:spPr>
          <a:xfrm>
            <a:off x="8182010" y="1063058"/>
            <a:ext cx="3926879" cy="3813742"/>
          </a:xfrm>
          <a:prstGeom prst="rect">
            <a:avLst/>
          </a:prstGeom>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WILLIAM BRANHAM…"/>
          <p:cNvSpPr txBox="1"/>
          <p:nvPr>
            <p:ph type="body" idx="1"/>
          </p:nvPr>
        </p:nvSpPr>
        <p:spPr>
          <a:xfrm>
            <a:off x="882767" y="1063058"/>
            <a:ext cx="6259179" cy="8155725"/>
          </a:xfrm>
          <a:prstGeom prst="rect">
            <a:avLst/>
          </a:prstGeom>
        </p:spPr>
        <p:txBody>
          <a:bodyPr/>
          <a:lstStyle/>
          <a:p>
            <a:pPr>
              <a:defRPr b="1" sz="3400">
                <a:solidFill>
                  <a:srgbClr val="FFFFFF"/>
                </a:solidFill>
                <a:latin typeface="Arial"/>
                <a:ea typeface="Arial"/>
                <a:cs typeface="Arial"/>
                <a:sym typeface="Arial"/>
              </a:defRPr>
            </a:pPr>
            <a:r>
              <a:t>WILLIAM BRANHAM</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One of the biggest names in the movement was William Branham (1909-1965), a Baptist turned “Jesus Only” Pentecostal. </a:t>
            </a:r>
          </a:p>
        </p:txBody>
      </p:sp>
      <p:pic>
        <p:nvPicPr>
          <p:cNvPr id="356" name="d179f37c4cd978a4855a0cd0a167cf76.jpg" descr="d179f37c4cd978a4855a0cd0a167cf76.jpg"/>
          <p:cNvPicPr>
            <a:picLocks noChangeAspect="0"/>
          </p:cNvPicPr>
          <p:nvPr/>
        </p:nvPicPr>
        <p:blipFill>
          <a:blip r:embed="rId2">
            <a:extLst/>
          </a:blip>
          <a:stretch>
            <a:fillRect/>
          </a:stretch>
        </p:blipFill>
        <p:spPr>
          <a:xfrm>
            <a:off x="7356929" y="1054661"/>
            <a:ext cx="4259943" cy="5584205"/>
          </a:xfrm>
          <a:prstGeom prst="rect">
            <a:avLst/>
          </a:prstGeom>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Branham conducted healing crusades throughout the world."/>
          <p:cNvSpPr txBox="1"/>
          <p:nvPr>
            <p:ph type="body" sz="half" idx="1"/>
          </p:nvPr>
        </p:nvSpPr>
        <p:spPr>
          <a:xfrm>
            <a:off x="857367" y="1113858"/>
            <a:ext cx="5836110" cy="7737220"/>
          </a:xfrm>
          <a:prstGeom prst="rect">
            <a:avLst/>
          </a:prstGeom>
        </p:spPr>
        <p:txBody>
          <a:bodyPr/>
          <a:lstStyle>
            <a:lvl1pPr>
              <a:defRPr b="1" sz="3400">
                <a:solidFill>
                  <a:srgbClr val="94E3FE"/>
                </a:solidFill>
                <a:latin typeface="Arial"/>
                <a:ea typeface="Arial"/>
                <a:cs typeface="Arial"/>
                <a:sym typeface="Arial"/>
              </a:defRPr>
            </a:lvl1pPr>
          </a:lstStyle>
          <a:p>
            <a:pPr/>
            <a:r>
              <a:t>Branham conducted healing crusades throughout the world. </a:t>
            </a:r>
          </a:p>
        </p:txBody>
      </p:sp>
      <p:pic>
        <p:nvPicPr>
          <p:cNvPr id="359" name="branham[1].jpg" descr="branham[1].jpg"/>
          <p:cNvPicPr>
            <a:picLocks noChangeAspect="0"/>
          </p:cNvPicPr>
          <p:nvPr/>
        </p:nvPicPr>
        <p:blipFill>
          <a:blip r:embed="rId2">
            <a:extLst/>
          </a:blip>
          <a:stretch>
            <a:fillRect/>
          </a:stretch>
        </p:blipFill>
        <p:spPr>
          <a:xfrm>
            <a:off x="6916849" y="1105085"/>
            <a:ext cx="4835301" cy="6297485"/>
          </a:xfrm>
          <a:prstGeom prst="rect">
            <a:avLst/>
          </a:prstGeom>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Branham claimed that beginning at age three he heard a voice that gave him spiritual guidance. He believed he was the end-time messenger."/>
          <p:cNvSpPr txBox="1"/>
          <p:nvPr>
            <p:ph type="body" sz="half" idx="1"/>
          </p:nvPr>
        </p:nvSpPr>
        <p:spPr>
          <a:xfrm>
            <a:off x="882767" y="1063058"/>
            <a:ext cx="5651266" cy="8129134"/>
          </a:xfrm>
          <a:prstGeom prst="rect">
            <a:avLst/>
          </a:prstGeom>
        </p:spPr>
        <p:txBody>
          <a:bodyPr/>
          <a:lstStyle>
            <a:lvl1pPr>
              <a:defRPr b="1" sz="3400">
                <a:solidFill>
                  <a:srgbClr val="94E3FE"/>
                </a:solidFill>
                <a:latin typeface="Arial"/>
                <a:ea typeface="Arial"/>
                <a:cs typeface="Arial"/>
                <a:sym typeface="Arial"/>
              </a:defRPr>
            </a:lvl1pPr>
          </a:lstStyle>
          <a:p>
            <a:pPr/>
            <a:r>
              <a:t>Branham claimed that beginning at age three he heard a voice that gave him spiritual guidance. He believed he was the end-time messenger.</a:t>
            </a:r>
          </a:p>
        </p:txBody>
      </p:sp>
      <p:pic>
        <p:nvPicPr>
          <p:cNvPr id="362" name="branham[1].jpg" descr="branham[1].jpg"/>
          <p:cNvPicPr>
            <a:picLocks noChangeAspect="0"/>
          </p:cNvPicPr>
          <p:nvPr/>
        </p:nvPicPr>
        <p:blipFill>
          <a:blip r:embed="rId2">
            <a:extLst/>
          </a:blip>
          <a:stretch>
            <a:fillRect/>
          </a:stretch>
        </p:blipFill>
        <p:spPr>
          <a:xfrm>
            <a:off x="6916849" y="1105085"/>
            <a:ext cx="4835301" cy="6297485"/>
          </a:xfrm>
          <a:prstGeom prst="rect">
            <a:avLst/>
          </a:prstGeom>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255" name="Pentecostal Healing Evangelists"/>
          <p:cNvSpPr txBox="1"/>
          <p:nvPr>
            <p:ph type="title"/>
          </p:nvPr>
        </p:nvSpPr>
        <p:spPr>
          <a:xfrm>
            <a:off x="743064" y="196964"/>
            <a:ext cx="5930672" cy="5581301"/>
          </a:xfrm>
          <a:prstGeom prst="rect">
            <a:avLst/>
          </a:prstGeom>
        </p:spPr>
        <p:txBody>
          <a:bodyPr/>
          <a:lstStyle>
            <a:lvl1pPr>
              <a:defRPr b="1" sz="6200">
                <a:latin typeface="Arial"/>
                <a:ea typeface="Arial"/>
                <a:cs typeface="Arial"/>
                <a:sym typeface="Arial"/>
              </a:defRPr>
            </a:lvl1pPr>
          </a:lstStyle>
          <a:p>
            <a:pPr/>
            <a:r>
              <a:t>Pentecostal Healing Evangelists</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Branham claimed to be Elijah of Malachi 4:5 - “Behold, I will send you Elijah the prophet before the great and dreadful day of the Lord.”"/>
          <p:cNvSpPr txBox="1"/>
          <p:nvPr>
            <p:ph type="body" sz="half" idx="1"/>
          </p:nvPr>
        </p:nvSpPr>
        <p:spPr>
          <a:xfrm>
            <a:off x="882767" y="1063058"/>
            <a:ext cx="5651266" cy="8155725"/>
          </a:xfrm>
          <a:prstGeom prst="rect">
            <a:avLst/>
          </a:prstGeom>
        </p:spPr>
        <p:txBody>
          <a:bodyPr/>
          <a:lstStyle>
            <a:lvl1pPr>
              <a:defRPr b="1" sz="3400">
                <a:solidFill>
                  <a:srgbClr val="94E3FE"/>
                </a:solidFill>
                <a:latin typeface="Arial"/>
                <a:ea typeface="Arial"/>
                <a:cs typeface="Arial"/>
                <a:sym typeface="Arial"/>
              </a:defRPr>
            </a:lvl1pPr>
          </a:lstStyle>
          <a:p>
            <a:pPr/>
            <a:r>
              <a:t>Branham claimed to be Elijah of Malachi 4:5 - “Behold, I will send you Elijah the prophet before the great and dreadful day of the Lord.”</a:t>
            </a:r>
          </a:p>
        </p:txBody>
      </p:sp>
      <p:pic>
        <p:nvPicPr>
          <p:cNvPr id="365" name="proxy.duckduckgo.jpg" descr="proxy.duckduckgo.jpg"/>
          <p:cNvPicPr>
            <a:picLocks noChangeAspect="0"/>
          </p:cNvPicPr>
          <p:nvPr/>
        </p:nvPicPr>
        <p:blipFill>
          <a:blip r:embed="rId2">
            <a:extLst/>
          </a:blip>
          <a:stretch>
            <a:fillRect/>
          </a:stretch>
        </p:blipFill>
        <p:spPr>
          <a:xfrm>
            <a:off x="7191632" y="1037921"/>
            <a:ext cx="4653840" cy="6593804"/>
          </a:xfrm>
          <a:prstGeom prst="rect">
            <a:avLst/>
          </a:prstGeom>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Branham accepted “Oneness” theology and denied the Trinity, saying: “Trinitarianism is of the devil. I tell you that. Thus saith the Lord” (Footprints on the Sands of Time: The Autobiography of William Marrion Branham)."/>
          <p:cNvSpPr txBox="1"/>
          <p:nvPr>
            <p:ph type="body" sz="half" idx="1"/>
          </p:nvPr>
        </p:nvSpPr>
        <p:spPr>
          <a:xfrm>
            <a:off x="882767" y="1063058"/>
            <a:ext cx="5558397" cy="8031205"/>
          </a:xfrm>
          <a:prstGeom prst="rect">
            <a:avLst/>
          </a:prstGeom>
        </p:spPr>
        <p:txBody>
          <a:bodyPr/>
          <a:lstStyle/>
          <a:p>
            <a:pPr>
              <a:defRPr b="1" sz="3400">
                <a:solidFill>
                  <a:srgbClr val="94E3FE"/>
                </a:solidFill>
                <a:latin typeface="Arial"/>
                <a:ea typeface="Arial"/>
                <a:cs typeface="Arial"/>
                <a:sym typeface="Arial"/>
              </a:defRPr>
            </a:pPr>
            <a:r>
              <a:t>Branham accepted “Oneness” theology and denied the Trinity, saying: “Trinitarianism is of the devil. I tell you that. Thus saith the Lord” (</a:t>
            </a:r>
            <a:r>
              <a:rPr i="1"/>
              <a:t>Footprints on the Sands of Time: The Autobiography of William Marrion Branham).</a:t>
            </a:r>
          </a:p>
        </p:txBody>
      </p:sp>
      <p:pic>
        <p:nvPicPr>
          <p:cNvPr id="368" name="proxy.duckduckgo.jpg" descr="proxy.duckduckgo.jpg"/>
          <p:cNvPicPr>
            <a:picLocks noChangeAspect="0"/>
          </p:cNvPicPr>
          <p:nvPr/>
        </p:nvPicPr>
        <p:blipFill>
          <a:blip r:embed="rId2">
            <a:extLst/>
          </a:blip>
          <a:stretch>
            <a:fillRect/>
          </a:stretch>
        </p:blipFill>
        <p:spPr>
          <a:xfrm>
            <a:off x="7191632" y="1037921"/>
            <a:ext cx="4653840" cy="6593804"/>
          </a:xfrm>
          <a:prstGeom prst="rect">
            <a:avLst/>
          </a:prstGeom>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Branham denied that the judgment of hell is eternal. He believed that the unsaved would burn up and be annihilated."/>
          <p:cNvSpPr txBox="1"/>
          <p:nvPr>
            <p:ph type="body" sz="half" idx="1"/>
          </p:nvPr>
        </p:nvSpPr>
        <p:spPr>
          <a:xfrm>
            <a:off x="882767" y="1063058"/>
            <a:ext cx="5745226" cy="8132408"/>
          </a:xfrm>
          <a:prstGeom prst="rect">
            <a:avLst/>
          </a:prstGeom>
        </p:spPr>
        <p:txBody>
          <a:bodyPr/>
          <a:lstStyle>
            <a:lvl1pPr>
              <a:defRPr b="1" sz="3400">
                <a:solidFill>
                  <a:srgbClr val="94E3FE"/>
                </a:solidFill>
                <a:latin typeface="Arial"/>
                <a:ea typeface="Arial"/>
                <a:cs typeface="Arial"/>
                <a:sym typeface="Arial"/>
              </a:defRPr>
            </a:lvl1pPr>
          </a:lstStyle>
          <a:p>
            <a:pPr/>
            <a:r>
              <a:t>Branham denied that the judgment of hell is eternal. He believed that the unsaved would burn up and be annihilated.</a:t>
            </a:r>
          </a:p>
        </p:txBody>
      </p:sp>
      <p:pic>
        <p:nvPicPr>
          <p:cNvPr id="371" name="proxy.duckduckgo.jpg" descr="proxy.duckduckgo.jpg"/>
          <p:cNvPicPr>
            <a:picLocks noChangeAspect="0"/>
          </p:cNvPicPr>
          <p:nvPr/>
        </p:nvPicPr>
        <p:blipFill>
          <a:blip r:embed="rId2">
            <a:extLst/>
          </a:blip>
          <a:stretch>
            <a:fillRect/>
          </a:stretch>
        </p:blipFill>
        <p:spPr>
          <a:xfrm>
            <a:off x="7191633" y="1037921"/>
            <a:ext cx="4883431" cy="6593804"/>
          </a:xfrm>
          <a:prstGeom prst="rect">
            <a:avLst/>
          </a:prstGeom>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Branham taught the Manifest Sons of God doctrine that God would raise up end-time apostles and they would perform great miracles and become immortalized prior to Christ’s return."/>
          <p:cNvSpPr txBox="1"/>
          <p:nvPr>
            <p:ph type="body" sz="half" idx="1"/>
          </p:nvPr>
        </p:nvSpPr>
        <p:spPr>
          <a:xfrm>
            <a:off x="882767" y="1063058"/>
            <a:ext cx="5651266" cy="8048569"/>
          </a:xfrm>
          <a:prstGeom prst="rect">
            <a:avLst/>
          </a:prstGeom>
        </p:spPr>
        <p:txBody>
          <a:bodyPr/>
          <a:lstStyle>
            <a:lvl1pPr>
              <a:defRPr b="1" sz="3400">
                <a:solidFill>
                  <a:srgbClr val="94E3FE"/>
                </a:solidFill>
                <a:latin typeface="Arial"/>
                <a:ea typeface="Arial"/>
                <a:cs typeface="Arial"/>
                <a:sym typeface="Arial"/>
              </a:defRPr>
            </a:lvl1pPr>
          </a:lstStyle>
          <a:p>
            <a:pPr/>
            <a:r>
              <a:t>Branham taught the Manifest Sons of God doctrine that God would raise up end-time apostles and they would perform great miracles and become immortalized prior to Christ’s return.</a:t>
            </a:r>
          </a:p>
        </p:txBody>
      </p:sp>
      <p:pic>
        <p:nvPicPr>
          <p:cNvPr id="374" name="proxy.duckduckgo.jpg" descr="proxy.duckduckgo.jpg"/>
          <p:cNvPicPr>
            <a:picLocks noChangeAspect="0"/>
          </p:cNvPicPr>
          <p:nvPr/>
        </p:nvPicPr>
        <p:blipFill>
          <a:blip r:embed="rId2">
            <a:extLst/>
          </a:blip>
          <a:stretch>
            <a:fillRect/>
          </a:stretch>
        </p:blipFill>
        <p:spPr>
          <a:xfrm>
            <a:off x="7191633" y="1037921"/>
            <a:ext cx="4653839" cy="6593804"/>
          </a:xfrm>
          <a:prstGeom prst="rect">
            <a:avLst/>
          </a:prstGeom>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Branham predicted that by 1977 all denominations would be consumed by the World Council of Churches under the control of Rome and the Rapture and the end of the world would take place (The Dictionary of Pentecostal and Charismatic Movements, first editio"/>
          <p:cNvSpPr txBox="1"/>
          <p:nvPr>
            <p:ph type="body" sz="half" idx="1"/>
          </p:nvPr>
        </p:nvSpPr>
        <p:spPr>
          <a:xfrm>
            <a:off x="882767" y="1063058"/>
            <a:ext cx="5374545" cy="7926331"/>
          </a:xfrm>
          <a:prstGeom prst="rect">
            <a:avLst/>
          </a:prstGeom>
        </p:spPr>
        <p:txBody>
          <a:bodyPr/>
          <a:lstStyle/>
          <a:p>
            <a:pPr>
              <a:defRPr b="1" sz="3400">
                <a:solidFill>
                  <a:srgbClr val="94E3FE"/>
                </a:solidFill>
                <a:latin typeface="Arial"/>
                <a:ea typeface="Arial"/>
                <a:cs typeface="Arial"/>
                <a:sym typeface="Arial"/>
              </a:defRPr>
            </a:pPr>
            <a:r>
              <a:t>Branham predicted that by 1977 all denominations would be consumed by the World Council of Churches under the control of Rome and the Rapture and the end of the world would take place (</a:t>
            </a:r>
            <a:r>
              <a:rPr i="1"/>
              <a:t>The Dictionary of Pentecostal and Charismatic Movements</a:t>
            </a:r>
            <a:r>
              <a:t>, first edition, p. 96).</a:t>
            </a:r>
          </a:p>
        </p:txBody>
      </p:sp>
      <p:pic>
        <p:nvPicPr>
          <p:cNvPr id="377" name="proxy.duckduckgo.jpg" descr="proxy.duckduckgo.jpg"/>
          <p:cNvPicPr>
            <a:picLocks noChangeAspect="0"/>
          </p:cNvPicPr>
          <p:nvPr/>
        </p:nvPicPr>
        <p:blipFill>
          <a:blip r:embed="rId2">
            <a:extLst/>
          </a:blip>
          <a:stretch>
            <a:fillRect/>
          </a:stretch>
        </p:blipFill>
        <p:spPr>
          <a:xfrm>
            <a:off x="7191633" y="1037921"/>
            <a:ext cx="4653839" cy="6593804"/>
          </a:xfrm>
          <a:prstGeom prst="rect">
            <a:avLst/>
          </a:prstGeom>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Branham prophesied that America would be blown to bits in a great war in 1977 (Branham, The Laodician Church Age, Dec. 11, 1960)."/>
          <p:cNvSpPr txBox="1"/>
          <p:nvPr>
            <p:ph type="body" sz="half" idx="1"/>
          </p:nvPr>
        </p:nvSpPr>
        <p:spPr>
          <a:xfrm>
            <a:off x="882767" y="1063058"/>
            <a:ext cx="5746615" cy="8086272"/>
          </a:xfrm>
          <a:prstGeom prst="rect">
            <a:avLst/>
          </a:prstGeom>
        </p:spPr>
        <p:txBody>
          <a:bodyPr/>
          <a:lstStyle/>
          <a:p>
            <a:pPr>
              <a:defRPr b="1" sz="3400">
                <a:solidFill>
                  <a:srgbClr val="94E3FE"/>
                </a:solidFill>
                <a:latin typeface="Arial"/>
                <a:ea typeface="Arial"/>
                <a:cs typeface="Arial"/>
                <a:sym typeface="Arial"/>
              </a:defRPr>
            </a:pPr>
            <a:r>
              <a:t>Branham prophesied that America would be blown to bits in a great war in 1977 (Branham, </a:t>
            </a:r>
            <a:r>
              <a:rPr i="1"/>
              <a:t>The Laodician Church Age</a:t>
            </a:r>
            <a:r>
              <a:t>, Dec. 11, 1960).</a:t>
            </a:r>
          </a:p>
        </p:txBody>
      </p:sp>
      <p:pic>
        <p:nvPicPr>
          <p:cNvPr id="380" name="proxy.duckduckgo.jpg" descr="proxy.duckduckgo.jpg"/>
          <p:cNvPicPr>
            <a:picLocks noChangeAspect="0"/>
          </p:cNvPicPr>
          <p:nvPr/>
        </p:nvPicPr>
        <p:blipFill>
          <a:blip r:embed="rId2">
            <a:extLst/>
          </a:blip>
          <a:stretch>
            <a:fillRect/>
          </a:stretch>
        </p:blipFill>
        <p:spPr>
          <a:xfrm>
            <a:off x="7191633" y="1037921"/>
            <a:ext cx="4653839" cy="6593804"/>
          </a:xfrm>
          <a:prstGeom prst="rect">
            <a:avLst/>
          </a:prstGeom>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Branham operated a gift of soothsaying. At his meetings he would name the names of strangers and describe past events and secret sins."/>
          <p:cNvSpPr txBox="1"/>
          <p:nvPr>
            <p:ph type="body" sz="half" idx="1"/>
          </p:nvPr>
        </p:nvSpPr>
        <p:spPr>
          <a:xfrm>
            <a:off x="882767" y="1063058"/>
            <a:ext cx="5651266" cy="8111771"/>
          </a:xfrm>
          <a:prstGeom prst="rect">
            <a:avLst/>
          </a:prstGeom>
        </p:spPr>
        <p:txBody>
          <a:bodyPr/>
          <a:lstStyle>
            <a:lvl1pPr>
              <a:defRPr b="1" sz="3400">
                <a:solidFill>
                  <a:srgbClr val="94E3FE"/>
                </a:solidFill>
                <a:latin typeface="Arial"/>
                <a:ea typeface="Arial"/>
                <a:cs typeface="Arial"/>
                <a:sym typeface="Arial"/>
              </a:defRPr>
            </a:lvl1pPr>
          </a:lstStyle>
          <a:p>
            <a:pPr/>
            <a:r>
              <a:t>Branham operated a gift of soothsaying. At his meetings he would name the names of strangers and describe past events and secret sins. </a:t>
            </a:r>
          </a:p>
        </p:txBody>
      </p:sp>
      <p:pic>
        <p:nvPicPr>
          <p:cNvPr id="383" name="proxy.duckduckgo.jpg" descr="proxy.duckduckgo.jpg"/>
          <p:cNvPicPr>
            <a:picLocks noChangeAspect="0"/>
          </p:cNvPicPr>
          <p:nvPr/>
        </p:nvPicPr>
        <p:blipFill>
          <a:blip r:embed="rId2">
            <a:extLst/>
          </a:blip>
          <a:stretch>
            <a:fillRect/>
          </a:stretch>
        </p:blipFill>
        <p:spPr>
          <a:xfrm>
            <a:off x="6935835" y="1191978"/>
            <a:ext cx="5011237" cy="6379041"/>
          </a:xfrm>
          <a:prstGeom prst="rect">
            <a:avLst/>
          </a:prstGeom>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We don’t see this type of thing in the New Testament churches. It is demonic soothsaying.…"/>
          <p:cNvSpPr txBox="1"/>
          <p:nvPr>
            <p:ph type="body" sz="half" idx="1"/>
          </p:nvPr>
        </p:nvSpPr>
        <p:spPr>
          <a:xfrm>
            <a:off x="882767" y="1063058"/>
            <a:ext cx="5651266" cy="8111771"/>
          </a:xfrm>
          <a:prstGeom prst="rect">
            <a:avLst/>
          </a:prstGeom>
        </p:spPr>
        <p:txBody>
          <a:bodyPr/>
          <a:lstStyle/>
          <a:p>
            <a:pPr>
              <a:defRPr b="1" sz="3400">
                <a:solidFill>
                  <a:srgbClr val="94E3FE"/>
                </a:solidFill>
                <a:latin typeface="Arial"/>
                <a:ea typeface="Arial"/>
                <a:cs typeface="Arial"/>
                <a:sym typeface="Arial"/>
              </a:defRPr>
            </a:pPr>
            <a:r>
              <a:t>We don’t see this type of thing in the New Testament churches. It is demonic soothsaying.</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“And it came to pass, as we went to prayer, a certain damsel possessed with a spirit of divination met us, which brought her masters much gain by soothsaying” (Acts 16:16).</a:t>
            </a:r>
          </a:p>
        </p:txBody>
      </p:sp>
      <p:pic>
        <p:nvPicPr>
          <p:cNvPr id="386" name="proxy.duckduckgo.jpg" descr="proxy.duckduckgo.jpg"/>
          <p:cNvPicPr>
            <a:picLocks noChangeAspect="0"/>
          </p:cNvPicPr>
          <p:nvPr/>
        </p:nvPicPr>
        <p:blipFill>
          <a:blip r:embed="rId2">
            <a:extLst/>
          </a:blip>
          <a:stretch>
            <a:fillRect/>
          </a:stretch>
        </p:blipFill>
        <p:spPr>
          <a:xfrm>
            <a:off x="6935835" y="1191978"/>
            <a:ext cx="5011237" cy="6379041"/>
          </a:xfrm>
          <a:prstGeom prst="rect">
            <a:avLst/>
          </a:prstGeom>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Miracles don’t prove that something is of God. The devil can do miracles. The magicians in Pharaoh’s court turned rods into serpents (Ex. 7:11-12), turned water into blood (Ex. 7:22), and brought up frogs (Ex. 8:7)."/>
          <p:cNvSpPr txBox="1"/>
          <p:nvPr>
            <p:ph type="body" sz="half" idx="1"/>
          </p:nvPr>
        </p:nvSpPr>
        <p:spPr>
          <a:xfrm>
            <a:off x="882767" y="1063058"/>
            <a:ext cx="5651266" cy="8111771"/>
          </a:xfrm>
          <a:prstGeom prst="rect">
            <a:avLst/>
          </a:prstGeom>
        </p:spPr>
        <p:txBody>
          <a:bodyPr/>
          <a:lstStyle>
            <a:lvl1pPr>
              <a:defRPr b="1" sz="3400">
                <a:solidFill>
                  <a:srgbClr val="94E3FE"/>
                </a:solidFill>
                <a:latin typeface="Arial"/>
                <a:ea typeface="Arial"/>
                <a:cs typeface="Arial"/>
                <a:sym typeface="Arial"/>
              </a:defRPr>
            </a:lvl1pPr>
          </a:lstStyle>
          <a:p>
            <a:pPr/>
            <a:r>
              <a:t>Miracles don’t prove that something is of God. The devil can do miracles. The magicians in Pharaoh’s court turned rods into serpents (Ex. 7:11-12), turned water into blood (Ex. 7:22), and brought up frogs (Ex. 8:7).</a:t>
            </a:r>
          </a:p>
        </p:txBody>
      </p:sp>
      <p:pic>
        <p:nvPicPr>
          <p:cNvPr id="389" name="proxy.duckduckgo.jpg" descr="proxy.duckduckgo.jpg"/>
          <p:cNvPicPr>
            <a:picLocks noChangeAspect="0"/>
          </p:cNvPicPr>
          <p:nvPr/>
        </p:nvPicPr>
        <p:blipFill>
          <a:blip r:embed="rId2">
            <a:extLst/>
          </a:blip>
          <a:stretch>
            <a:fillRect/>
          </a:stretch>
        </p:blipFill>
        <p:spPr>
          <a:xfrm>
            <a:off x="6935835" y="1191978"/>
            <a:ext cx="5011237" cy="6379041"/>
          </a:xfrm>
          <a:prstGeom prst="rect">
            <a:avLst/>
          </a:prstGeom>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Branham claimed to have a personal angel that directed every aspect of his life and ministry and gave him power to heal."/>
          <p:cNvSpPr txBox="1"/>
          <p:nvPr>
            <p:ph type="body" sz="half" idx="1"/>
          </p:nvPr>
        </p:nvSpPr>
        <p:spPr>
          <a:xfrm>
            <a:off x="882767" y="1063058"/>
            <a:ext cx="5651266" cy="8132309"/>
          </a:xfrm>
          <a:prstGeom prst="rect">
            <a:avLst/>
          </a:prstGeom>
        </p:spPr>
        <p:txBody>
          <a:bodyPr/>
          <a:lstStyle>
            <a:lvl1pPr>
              <a:defRPr b="1" sz="3400">
                <a:solidFill>
                  <a:srgbClr val="94E3FE"/>
                </a:solidFill>
                <a:latin typeface="Arial"/>
                <a:ea typeface="Arial"/>
                <a:cs typeface="Arial"/>
                <a:sym typeface="Arial"/>
              </a:defRPr>
            </a:lvl1pPr>
          </a:lstStyle>
          <a:p>
            <a:pPr/>
            <a:r>
              <a:t>Branham claimed to have a personal angel that directed every aspect of his life and ministry and gave him power to heal.</a:t>
            </a:r>
          </a:p>
        </p:txBody>
      </p:sp>
      <p:pic>
        <p:nvPicPr>
          <p:cNvPr id="392" name="proxy.duckduckgo.jpg" descr="proxy.duckduckgo.jpg"/>
          <p:cNvPicPr>
            <a:picLocks noChangeAspect="0"/>
          </p:cNvPicPr>
          <p:nvPr/>
        </p:nvPicPr>
        <p:blipFill>
          <a:blip r:embed="rId2">
            <a:extLst/>
          </a:blip>
          <a:stretch>
            <a:fillRect/>
          </a:stretch>
        </p:blipFill>
        <p:spPr>
          <a:xfrm>
            <a:off x="6935835" y="1191978"/>
            <a:ext cx="5011237" cy="6379041"/>
          </a:xfrm>
          <a:prstGeom prst="rect">
            <a:avLst/>
          </a:prstGeom>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The Pentecostal movement spread rapidly in the 1940s and 1950s through large Pentecostal healing crusades."/>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The Pentecostal movement spread rapidly in the 1940s and 1950s through large Pentecostal healing crusades. </a:t>
            </a:r>
          </a:p>
        </p:txBody>
      </p:sp>
      <p:pic>
        <p:nvPicPr>
          <p:cNvPr id="258"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When Branham preached, his angel supposedly stood next to him, and what the angel said, he had to obey."/>
          <p:cNvSpPr txBox="1"/>
          <p:nvPr>
            <p:ph type="body" sz="half" idx="1"/>
          </p:nvPr>
        </p:nvSpPr>
        <p:spPr>
          <a:xfrm>
            <a:off x="882767" y="1063058"/>
            <a:ext cx="5227403" cy="8155725"/>
          </a:xfrm>
          <a:prstGeom prst="rect">
            <a:avLst/>
          </a:prstGeom>
        </p:spPr>
        <p:txBody>
          <a:bodyPr/>
          <a:lstStyle>
            <a:lvl1pPr>
              <a:defRPr b="1" sz="3400">
                <a:solidFill>
                  <a:srgbClr val="94E3FE"/>
                </a:solidFill>
                <a:latin typeface="Arial"/>
                <a:ea typeface="Arial"/>
                <a:cs typeface="Arial"/>
                <a:sym typeface="Arial"/>
              </a:defRPr>
            </a:lvl1pPr>
          </a:lstStyle>
          <a:p>
            <a:pPr/>
            <a:r>
              <a:t>When Branham preached, his angel supposedly stood next to him, and what the angel said, he had to obey. </a:t>
            </a:r>
          </a:p>
        </p:txBody>
      </p:sp>
      <p:pic>
        <p:nvPicPr>
          <p:cNvPr id="395" name="proxy.duckduckgo.jpg" descr="proxy.duckduckgo.jpg"/>
          <p:cNvPicPr>
            <a:picLocks noChangeAspect="0"/>
          </p:cNvPicPr>
          <p:nvPr/>
        </p:nvPicPr>
        <p:blipFill>
          <a:blip r:embed="rId2">
            <a:extLst/>
          </a:blip>
          <a:stretch>
            <a:fillRect/>
          </a:stretch>
        </p:blipFill>
        <p:spPr>
          <a:xfrm>
            <a:off x="6935835" y="1191978"/>
            <a:ext cx="5011237" cy="6379041"/>
          </a:xfrm>
          <a:prstGeom prst="rect">
            <a:avLst/>
          </a:prstGeom>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Branham said the angel was with him at all times, and he couldn’t make any decision without the angel."/>
          <p:cNvSpPr txBox="1"/>
          <p:nvPr>
            <p:ph type="body" sz="half" idx="1"/>
          </p:nvPr>
        </p:nvSpPr>
        <p:spPr>
          <a:xfrm>
            <a:off x="882767" y="1063058"/>
            <a:ext cx="5475053" cy="7895970"/>
          </a:xfrm>
          <a:prstGeom prst="rect">
            <a:avLst/>
          </a:prstGeom>
        </p:spPr>
        <p:txBody>
          <a:bodyPr/>
          <a:lstStyle>
            <a:lvl1pPr>
              <a:defRPr b="1" sz="3400">
                <a:solidFill>
                  <a:srgbClr val="94E3FE"/>
                </a:solidFill>
                <a:latin typeface="Arial"/>
                <a:ea typeface="Arial"/>
                <a:cs typeface="Arial"/>
                <a:sym typeface="Arial"/>
              </a:defRPr>
            </a:lvl1pPr>
          </a:lstStyle>
          <a:p>
            <a:pPr/>
            <a:r>
              <a:t>Branham said the angel was with him at all times, and he couldn’t make any decision without the angel.</a:t>
            </a:r>
          </a:p>
        </p:txBody>
      </p:sp>
      <p:pic>
        <p:nvPicPr>
          <p:cNvPr id="398" name="proxy.duckduckgo.jpg" descr="proxy.duckduckgo.jpg"/>
          <p:cNvPicPr>
            <a:picLocks noChangeAspect="0"/>
          </p:cNvPicPr>
          <p:nvPr/>
        </p:nvPicPr>
        <p:blipFill>
          <a:blip r:embed="rId2">
            <a:extLst/>
          </a:blip>
          <a:stretch>
            <a:fillRect/>
          </a:stretch>
        </p:blipFill>
        <p:spPr>
          <a:xfrm>
            <a:off x="6935835" y="1191978"/>
            <a:ext cx="5011237" cy="6379041"/>
          </a:xfrm>
          <a:prstGeom prst="rect">
            <a:avLst/>
          </a:prstGeom>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Branham said the angel told him who to heal and who not to heal."/>
          <p:cNvSpPr txBox="1"/>
          <p:nvPr>
            <p:ph type="body" sz="half" idx="1"/>
          </p:nvPr>
        </p:nvSpPr>
        <p:spPr>
          <a:xfrm>
            <a:off x="882767" y="1063058"/>
            <a:ext cx="4572957" cy="7975940"/>
          </a:xfrm>
          <a:prstGeom prst="rect">
            <a:avLst/>
          </a:prstGeom>
        </p:spPr>
        <p:txBody>
          <a:bodyPr/>
          <a:lstStyle>
            <a:lvl1pPr>
              <a:defRPr b="1" sz="3400">
                <a:solidFill>
                  <a:srgbClr val="94E3FE"/>
                </a:solidFill>
                <a:latin typeface="Arial"/>
                <a:ea typeface="Arial"/>
                <a:cs typeface="Arial"/>
                <a:sym typeface="Arial"/>
              </a:defRPr>
            </a:lvl1pPr>
          </a:lstStyle>
          <a:p>
            <a:pPr/>
            <a:r>
              <a:t>Branham said the angel told him who to heal and who not to heal.</a:t>
            </a:r>
          </a:p>
        </p:txBody>
      </p:sp>
      <p:pic>
        <p:nvPicPr>
          <p:cNvPr id="401" name="ministering.50.jpg" descr="ministering.50.jpg"/>
          <p:cNvPicPr>
            <a:picLocks noChangeAspect="0"/>
          </p:cNvPicPr>
          <p:nvPr/>
        </p:nvPicPr>
        <p:blipFill>
          <a:blip r:embed="rId2">
            <a:extLst/>
          </a:blip>
          <a:stretch>
            <a:fillRect/>
          </a:stretch>
        </p:blipFill>
        <p:spPr>
          <a:xfrm>
            <a:off x="5726113" y="1336094"/>
            <a:ext cx="5970341" cy="5362983"/>
          </a:xfrm>
          <a:prstGeom prst="rect">
            <a:avLst/>
          </a:prstGeom>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Branham claimed that the angel taught him how to detect diseases by vibrations on his left hand. He said that the healing power felt like taking hold of a live electric wire."/>
          <p:cNvSpPr txBox="1"/>
          <p:nvPr>
            <p:ph type="body" sz="half" idx="1"/>
          </p:nvPr>
        </p:nvSpPr>
        <p:spPr>
          <a:xfrm>
            <a:off x="882767" y="1063058"/>
            <a:ext cx="4444171" cy="8206326"/>
          </a:xfrm>
          <a:prstGeom prst="rect">
            <a:avLst/>
          </a:prstGeom>
        </p:spPr>
        <p:txBody>
          <a:bodyPr/>
          <a:lstStyle>
            <a:lvl1pPr>
              <a:defRPr b="1" sz="3400">
                <a:solidFill>
                  <a:srgbClr val="94E3FE"/>
                </a:solidFill>
                <a:latin typeface="Arial"/>
                <a:ea typeface="Arial"/>
                <a:cs typeface="Arial"/>
                <a:sym typeface="Arial"/>
              </a:defRPr>
            </a:lvl1pPr>
          </a:lstStyle>
          <a:p>
            <a:pPr/>
            <a:r>
              <a:t>Branham claimed that the angel taught him how to detect diseases by vibrations on his left hand. He said that the healing power felt like taking hold of a live electric wire.</a:t>
            </a:r>
          </a:p>
        </p:txBody>
      </p:sp>
      <p:pic>
        <p:nvPicPr>
          <p:cNvPr id="404" name="ministering.50.jpg" descr="ministering.50.jpg"/>
          <p:cNvPicPr>
            <a:picLocks noChangeAspect="0"/>
          </p:cNvPicPr>
          <p:nvPr/>
        </p:nvPicPr>
        <p:blipFill>
          <a:blip r:embed="rId2">
            <a:extLst/>
          </a:blip>
          <a:stretch>
            <a:fillRect/>
          </a:stretch>
        </p:blipFill>
        <p:spPr>
          <a:xfrm>
            <a:off x="5726113" y="1336094"/>
            <a:ext cx="5970341" cy="5362983"/>
          </a:xfrm>
          <a:prstGeom prst="rect">
            <a:avLst/>
          </a:prstGeom>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When Branham had a healing crusade in Lausanne, Switzerland, Bible-believing Christians attended and prayed. Braham told the crowd, “There are disturbing powers here; I can do nothing” (Kurt Koch, Occult ABC, 1978, p. 235)."/>
          <p:cNvSpPr txBox="1"/>
          <p:nvPr>
            <p:ph type="body" sz="half" idx="1"/>
          </p:nvPr>
        </p:nvSpPr>
        <p:spPr>
          <a:xfrm>
            <a:off x="882767" y="1063058"/>
            <a:ext cx="5155767" cy="8022573"/>
          </a:xfrm>
          <a:prstGeom prst="rect">
            <a:avLst/>
          </a:prstGeom>
        </p:spPr>
        <p:txBody>
          <a:bodyPr/>
          <a:lstStyle/>
          <a:p>
            <a:pPr>
              <a:defRPr b="1" sz="3400">
                <a:solidFill>
                  <a:srgbClr val="94E3FE"/>
                </a:solidFill>
                <a:latin typeface="Arial"/>
                <a:ea typeface="Arial"/>
                <a:cs typeface="Arial"/>
                <a:sym typeface="Arial"/>
              </a:defRPr>
            </a:pPr>
            <a:r>
              <a:t>When Branham had a healing crusade in Lausanne, Switzerland, Bible-believing Christians attended and prayed. Braham told the crowd, “There are disturbing powers here; I can do nothing” (Kurt Koch, </a:t>
            </a:r>
            <a:r>
              <a:rPr i="1"/>
              <a:t>Occult ABC</a:t>
            </a:r>
            <a:r>
              <a:t>, 1978, p. 235).</a:t>
            </a:r>
          </a:p>
        </p:txBody>
      </p:sp>
      <p:pic>
        <p:nvPicPr>
          <p:cNvPr id="407" name="proxy.duckduckgo.png" descr="proxy.duckduckgo.png"/>
          <p:cNvPicPr>
            <a:picLocks noChangeAspect="0"/>
          </p:cNvPicPr>
          <p:nvPr/>
        </p:nvPicPr>
        <p:blipFill>
          <a:blip r:embed="rId2">
            <a:extLst/>
          </a:blip>
          <a:stretch>
            <a:fillRect/>
          </a:stretch>
        </p:blipFill>
        <p:spPr>
          <a:xfrm>
            <a:off x="7398133" y="1143825"/>
            <a:ext cx="4259944" cy="6493099"/>
          </a:xfrm>
          <a:prstGeom prst="rect">
            <a:avLst/>
          </a:prstGeom>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Alfred Pohl was a leader in a Pentecostal denomination in Canada and worked in one of Branham’s crusades in Saskatoon, Saskatchewan, in the late 1940s."/>
          <p:cNvSpPr txBox="1"/>
          <p:nvPr>
            <p:ph type="body" sz="half" idx="1"/>
          </p:nvPr>
        </p:nvSpPr>
        <p:spPr>
          <a:xfrm>
            <a:off x="882767" y="1063058"/>
            <a:ext cx="5155767" cy="8146894"/>
          </a:xfrm>
          <a:prstGeom prst="rect">
            <a:avLst/>
          </a:prstGeom>
        </p:spPr>
        <p:txBody>
          <a:bodyPr/>
          <a:lstStyle>
            <a:lvl1pPr>
              <a:defRPr b="1" sz="3400">
                <a:solidFill>
                  <a:srgbClr val="94E3FE"/>
                </a:solidFill>
                <a:latin typeface="Arial"/>
                <a:ea typeface="Arial"/>
                <a:cs typeface="Arial"/>
                <a:sym typeface="Arial"/>
              </a:defRPr>
            </a:lvl1pPr>
          </a:lstStyle>
          <a:p>
            <a:pPr/>
            <a:r>
              <a:t>Alfred Pohl was a leader in a Pentecostal denomination in Canada and worked in one of Branham’s crusades in Saskatoon, Saskatchewan, in the late 1940s.</a:t>
            </a:r>
          </a:p>
        </p:txBody>
      </p:sp>
      <p:pic>
        <p:nvPicPr>
          <p:cNvPr id="410" name="pl_2_detail_1.png" descr="pl_2_detail_1.png"/>
          <p:cNvPicPr>
            <a:picLocks noChangeAspect="0"/>
          </p:cNvPicPr>
          <p:nvPr/>
        </p:nvPicPr>
        <p:blipFill>
          <a:blip r:embed="rId2">
            <a:extLst/>
          </a:blip>
          <a:stretch>
            <a:fillRect/>
          </a:stretch>
        </p:blipFill>
        <p:spPr>
          <a:xfrm>
            <a:off x="7328087" y="925206"/>
            <a:ext cx="4173391" cy="7248726"/>
          </a:xfrm>
          <a:prstGeom prst="rect">
            <a:avLst/>
          </a:prstGeom>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What he witnessed was a turning point in his life. He left Pentecostalism soon thereafter. He wrote the book 17 Reasons Why I Left the Tongues Movement."/>
          <p:cNvSpPr txBox="1"/>
          <p:nvPr>
            <p:ph type="body" sz="half" idx="1"/>
          </p:nvPr>
        </p:nvSpPr>
        <p:spPr>
          <a:xfrm>
            <a:off x="882767" y="1063058"/>
            <a:ext cx="5155767" cy="8146894"/>
          </a:xfrm>
          <a:prstGeom prst="rect">
            <a:avLst/>
          </a:prstGeom>
        </p:spPr>
        <p:txBody>
          <a:bodyPr/>
          <a:lstStyle/>
          <a:p>
            <a:pPr>
              <a:defRPr b="1" sz="3400">
                <a:solidFill>
                  <a:srgbClr val="94E3FE"/>
                </a:solidFill>
                <a:latin typeface="Arial"/>
                <a:ea typeface="Arial"/>
                <a:cs typeface="Arial"/>
                <a:sym typeface="Arial"/>
              </a:defRPr>
            </a:pPr>
            <a:r>
              <a:t>What he witnessed was a turning point in his life. He left Pentecostalism soon thereafter. He wrote the book </a:t>
            </a:r>
            <a:r>
              <a:rPr i="1"/>
              <a:t>17 Reasons Why I Left the Tongues Movement</a:t>
            </a:r>
            <a:r>
              <a:t>.</a:t>
            </a:r>
          </a:p>
        </p:txBody>
      </p:sp>
      <p:pic>
        <p:nvPicPr>
          <p:cNvPr id="413" name="pl_2_detail_1.png" descr="pl_2_detail_1.png"/>
          <p:cNvPicPr>
            <a:picLocks noChangeAspect="0"/>
          </p:cNvPicPr>
          <p:nvPr/>
        </p:nvPicPr>
        <p:blipFill>
          <a:blip r:embed="rId2">
            <a:extLst/>
          </a:blip>
          <a:stretch>
            <a:fillRect/>
          </a:stretch>
        </p:blipFill>
        <p:spPr>
          <a:xfrm>
            <a:off x="7328087" y="925206"/>
            <a:ext cx="4173391" cy="7248726"/>
          </a:xfrm>
          <a:prstGeom prst="rect">
            <a:avLst/>
          </a:prstGeom>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5" name="Pohl was right by Branham’s side during the meetings and was with Branham when he prayed over the bedridden cases following the evening healing services."/>
          <p:cNvSpPr txBox="1"/>
          <p:nvPr>
            <p:ph type="body" sz="half" idx="1"/>
          </p:nvPr>
        </p:nvSpPr>
        <p:spPr>
          <a:xfrm>
            <a:off x="882767" y="1063058"/>
            <a:ext cx="5155767" cy="8035472"/>
          </a:xfrm>
          <a:prstGeom prst="rect">
            <a:avLst/>
          </a:prstGeom>
        </p:spPr>
        <p:txBody>
          <a:bodyPr/>
          <a:lstStyle>
            <a:lvl1pPr>
              <a:defRPr b="1" sz="3400">
                <a:solidFill>
                  <a:srgbClr val="94E3FE"/>
                </a:solidFill>
                <a:latin typeface="Arial"/>
                <a:ea typeface="Arial"/>
                <a:cs typeface="Arial"/>
                <a:sym typeface="Arial"/>
              </a:defRPr>
            </a:lvl1pPr>
          </a:lstStyle>
          <a:p>
            <a:pPr/>
            <a:r>
              <a:t>Pohl was right by Branham’s side during the meetings and was with Branham when he prayed over the bedridden cases following the evening healing services. </a:t>
            </a:r>
          </a:p>
        </p:txBody>
      </p:sp>
      <p:pic>
        <p:nvPicPr>
          <p:cNvPr id="416" name="pl_2_detail_1.png" descr="pl_2_detail_1.png"/>
          <p:cNvPicPr>
            <a:picLocks noChangeAspect="0"/>
          </p:cNvPicPr>
          <p:nvPr/>
        </p:nvPicPr>
        <p:blipFill>
          <a:blip r:embed="rId2">
            <a:extLst/>
          </a:blip>
          <a:stretch>
            <a:fillRect/>
          </a:stretch>
        </p:blipFill>
        <p:spPr>
          <a:xfrm>
            <a:off x="7328087" y="925206"/>
            <a:ext cx="4173391" cy="7248726"/>
          </a:xfrm>
          <a:prstGeom prst="rect">
            <a:avLst/>
          </a:prstGeom>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Branham healing crusade in Tacoma, Washington, April 1948"/>
          <p:cNvSpPr txBox="1"/>
          <p:nvPr>
            <p:ph type="body" sz="quarter" idx="1"/>
          </p:nvPr>
        </p:nvSpPr>
        <p:spPr>
          <a:xfrm>
            <a:off x="1626064" y="69886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Branham healing crusade in Tacoma, Washington, April 1948</a:t>
            </a:r>
          </a:p>
        </p:txBody>
      </p:sp>
      <p:pic>
        <p:nvPicPr>
          <p:cNvPr id="419" name="800px-William_Branham_Campaign_Meeting_in_Tacoma_Washington,_April_1948,_As_see_in_A_Man_Sent_From_God,_1950.jpg" descr="800px-William_Branham_Campaign_Meeting_in_Tacoma_Washington,_April_1948,_As_see_in_A_Man_Sent_From_God,_1950.jpg"/>
          <p:cNvPicPr>
            <a:picLocks noChangeAspect="0"/>
          </p:cNvPicPr>
          <p:nvPr/>
        </p:nvPicPr>
        <p:blipFill>
          <a:blip r:embed="rId2">
            <a:extLst/>
          </a:blip>
          <a:stretch>
            <a:fillRect/>
          </a:stretch>
        </p:blipFill>
        <p:spPr>
          <a:xfrm>
            <a:off x="979255" y="878894"/>
            <a:ext cx="11046290" cy="5863438"/>
          </a:xfrm>
          <a:prstGeom prst="rect">
            <a:avLst/>
          </a:prstGeom>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Advertisement for a Branham healing crusade in Lima, Ohio"/>
          <p:cNvSpPr txBox="1"/>
          <p:nvPr>
            <p:ph type="body" sz="quarter" idx="1"/>
          </p:nvPr>
        </p:nvSpPr>
        <p:spPr>
          <a:xfrm>
            <a:off x="2085471" y="8144681"/>
            <a:ext cx="8833858" cy="1518884"/>
          </a:xfrm>
          <a:prstGeom prst="rect">
            <a:avLst/>
          </a:prstGeom>
        </p:spPr>
        <p:txBody>
          <a:bodyPr/>
          <a:lstStyle>
            <a:lvl1pPr algn="ctr">
              <a:defRPr b="1" sz="3400">
                <a:solidFill>
                  <a:srgbClr val="94E3FE"/>
                </a:solidFill>
                <a:latin typeface="Arial"/>
                <a:ea typeface="Arial"/>
                <a:cs typeface="Arial"/>
                <a:sym typeface="Arial"/>
              </a:defRPr>
            </a:lvl1pPr>
          </a:lstStyle>
          <a:p>
            <a:pPr/>
            <a:r>
              <a:t>Advertisement for a Branham healing crusade in Lima, Ohio</a:t>
            </a:r>
          </a:p>
        </p:txBody>
      </p:sp>
      <p:pic>
        <p:nvPicPr>
          <p:cNvPr id="422" name="proxy.duckduckgo.jpg" descr="proxy.duckduckgo.jpg"/>
          <p:cNvPicPr>
            <a:picLocks noChangeAspect="0"/>
          </p:cNvPicPr>
          <p:nvPr/>
        </p:nvPicPr>
        <p:blipFill>
          <a:blip r:embed="rId2">
            <a:extLst/>
          </a:blip>
          <a:stretch>
            <a:fillRect/>
          </a:stretch>
        </p:blipFill>
        <p:spPr>
          <a:xfrm>
            <a:off x="2651425" y="371059"/>
            <a:ext cx="7701950" cy="7675120"/>
          </a:xfrm>
          <a:prstGeom prst="rect">
            <a:avLst/>
          </a:prstGeom>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Thousands of Pentecostal evangelists, male and female, conducted salvation-healing crusades."/>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Thousands of Pentecostal evangelists, male and female, conducted salvation-healing crusades. </a:t>
            </a:r>
          </a:p>
        </p:txBody>
      </p:sp>
      <p:pic>
        <p:nvPicPr>
          <p:cNvPr id="261"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4" name="bran-4-copy.jpg" descr="bran-4-copy.jpg"/>
          <p:cNvPicPr>
            <a:picLocks noChangeAspect="0"/>
          </p:cNvPicPr>
          <p:nvPr/>
        </p:nvPicPr>
        <p:blipFill>
          <a:blip r:embed="rId2">
            <a:extLst/>
          </a:blip>
          <a:stretch>
            <a:fillRect/>
          </a:stretch>
        </p:blipFill>
        <p:spPr>
          <a:xfrm>
            <a:off x="582029" y="1749238"/>
            <a:ext cx="11840742" cy="6280525"/>
          </a:xfrm>
          <a:prstGeom prst="rect">
            <a:avLst/>
          </a:prstGeom>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6" name="hqdefault.jpg" descr="hqdefault.jpg"/>
          <p:cNvPicPr>
            <a:picLocks noChangeAspect="0"/>
          </p:cNvPicPr>
          <p:nvPr/>
        </p:nvPicPr>
        <p:blipFill>
          <a:blip r:embed="rId2">
            <a:extLst/>
          </a:blip>
          <a:stretch>
            <a:fillRect/>
          </a:stretch>
        </p:blipFill>
        <p:spPr>
          <a:xfrm>
            <a:off x="592825" y="1317591"/>
            <a:ext cx="11819149" cy="5027067"/>
          </a:xfrm>
          <a:prstGeom prst="rect">
            <a:avLst/>
          </a:prstGeom>
        </p:spPr>
      </p:pic>
      <p:sp>
        <p:nvSpPr>
          <p:cNvPr id="427" name="Another photo of sick people on cots at the front of a Branham healing crusade"/>
          <p:cNvSpPr txBox="1"/>
          <p:nvPr>
            <p:ph type="body" sz="quarter" idx="1"/>
          </p:nvPr>
        </p:nvSpPr>
        <p:spPr>
          <a:xfrm>
            <a:off x="2085471" y="6620887"/>
            <a:ext cx="8833858" cy="1518883"/>
          </a:xfrm>
          <a:prstGeom prst="rect">
            <a:avLst/>
          </a:prstGeom>
        </p:spPr>
        <p:txBody>
          <a:bodyPr/>
          <a:lstStyle>
            <a:lvl1pPr algn="ctr">
              <a:defRPr b="1" sz="3400">
                <a:solidFill>
                  <a:srgbClr val="94E3FE"/>
                </a:solidFill>
                <a:latin typeface="Arial"/>
                <a:ea typeface="Arial"/>
                <a:cs typeface="Arial"/>
                <a:sym typeface="Arial"/>
              </a:defRPr>
            </a:lvl1pPr>
          </a:lstStyle>
          <a:p>
            <a:pPr/>
            <a:r>
              <a:t>Another photo of sick people on cots at the front of a Branham healing crusade</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On February 21, 1990, Pohl visited our home in Washington state and gave the following statement about this crusade for publication in O Timothy magazine."/>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On February 21, 1990, Pohl visited our home in Washington state and gave the following statement about this crusade for publication in </a:t>
            </a:r>
            <a:r>
              <a:rPr i="1"/>
              <a:t>O Timothy </a:t>
            </a:r>
            <a:r>
              <a:t>magazine.</a:t>
            </a:r>
          </a:p>
        </p:txBody>
      </p:sp>
      <p:pic>
        <p:nvPicPr>
          <p:cNvPr id="430" name="o timothy cover.jpg" descr="o timothy cover.jpg"/>
          <p:cNvPicPr>
            <a:picLocks noChangeAspect="0"/>
          </p:cNvPicPr>
          <p:nvPr/>
        </p:nvPicPr>
        <p:blipFill>
          <a:blip r:embed="rId2">
            <a:extLst/>
          </a:blip>
          <a:stretch>
            <a:fillRect/>
          </a:stretch>
        </p:blipFill>
        <p:spPr>
          <a:xfrm>
            <a:off x="7357604" y="925206"/>
            <a:ext cx="4829477" cy="6324599"/>
          </a:xfrm>
          <a:prstGeom prst="rect">
            <a:avLst/>
          </a:prstGeom>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When you were on the inside, you saw that some of the things that were supposed to be miracles, were not miracles at all” (Alfred Pohl)."/>
          <p:cNvSpPr txBox="1"/>
          <p:nvPr>
            <p:ph type="body" sz="half" idx="1"/>
          </p:nvPr>
        </p:nvSpPr>
        <p:spPr>
          <a:xfrm>
            <a:off x="882767" y="1063058"/>
            <a:ext cx="5876889" cy="8149077"/>
          </a:xfrm>
          <a:prstGeom prst="rect">
            <a:avLst/>
          </a:prstGeom>
        </p:spPr>
        <p:txBody>
          <a:bodyPr/>
          <a:lstStyle>
            <a:lvl1pPr>
              <a:defRPr b="1" sz="3400">
                <a:solidFill>
                  <a:srgbClr val="94E3FE"/>
                </a:solidFill>
                <a:latin typeface="Arial"/>
                <a:ea typeface="Arial"/>
                <a:cs typeface="Arial"/>
                <a:sym typeface="Arial"/>
              </a:defRPr>
            </a:lvl1pPr>
          </a:lstStyle>
          <a:p>
            <a:pPr/>
            <a:r>
              <a:t>“When you were on the inside, you saw that some of the things that were supposed to be miracles, were not miracles at all” (Alfred Pohl).</a:t>
            </a:r>
          </a:p>
        </p:txBody>
      </p:sp>
      <p:pic>
        <p:nvPicPr>
          <p:cNvPr id="433" name="pl_2_detail_1.png" descr="pl_2_detail_1.png"/>
          <p:cNvPicPr>
            <a:picLocks noChangeAspect="0"/>
          </p:cNvPicPr>
          <p:nvPr/>
        </p:nvPicPr>
        <p:blipFill>
          <a:blip r:embed="rId2">
            <a:extLst/>
          </a:blip>
          <a:stretch>
            <a:fillRect/>
          </a:stretch>
        </p:blipFill>
        <p:spPr>
          <a:xfrm>
            <a:off x="7328087" y="925206"/>
            <a:ext cx="4173391" cy="7248726"/>
          </a:xfrm>
          <a:prstGeom prst="rect">
            <a:avLst/>
          </a:prstGeom>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Branham would take the hand of the person and would say, ‘The vibrations are gone. The cancer is dead. you are healed’” (Alfred Pohl)."/>
          <p:cNvSpPr txBox="1"/>
          <p:nvPr>
            <p:ph type="body" sz="half" idx="1"/>
          </p:nvPr>
        </p:nvSpPr>
        <p:spPr>
          <a:xfrm>
            <a:off x="882767" y="1063058"/>
            <a:ext cx="5811306" cy="8082997"/>
          </a:xfrm>
          <a:prstGeom prst="rect">
            <a:avLst/>
          </a:prstGeom>
        </p:spPr>
        <p:txBody>
          <a:bodyPr/>
          <a:lstStyle>
            <a:lvl1pPr>
              <a:defRPr b="1" sz="3400">
                <a:solidFill>
                  <a:srgbClr val="94E3FE"/>
                </a:solidFill>
                <a:latin typeface="Arial"/>
                <a:ea typeface="Arial"/>
                <a:cs typeface="Arial"/>
                <a:sym typeface="Arial"/>
              </a:defRPr>
            </a:lvl1pPr>
          </a:lstStyle>
          <a:p>
            <a:pPr/>
            <a:r>
              <a:t>“Branham would take the hand of the person and would say, ‘The vibrations are gone. The cancer is dead. you are healed’” (Alfred Pohl).</a:t>
            </a:r>
          </a:p>
        </p:txBody>
      </p:sp>
      <p:pic>
        <p:nvPicPr>
          <p:cNvPr id="436"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8" name="“But Branham would add, ‘You’re going to be quite sick for a few days’” (Alfred Pohl)."/>
          <p:cNvSpPr txBox="1"/>
          <p:nvPr>
            <p:ph type="body" sz="half" idx="1"/>
          </p:nvPr>
        </p:nvSpPr>
        <p:spPr>
          <a:xfrm>
            <a:off x="882767" y="1063058"/>
            <a:ext cx="5891276" cy="8102940"/>
          </a:xfrm>
          <a:prstGeom prst="rect">
            <a:avLst/>
          </a:prstGeom>
        </p:spPr>
        <p:txBody>
          <a:bodyPr/>
          <a:lstStyle>
            <a:lvl1pPr>
              <a:defRPr b="1" sz="3400">
                <a:solidFill>
                  <a:srgbClr val="94E3FE"/>
                </a:solidFill>
                <a:latin typeface="Arial"/>
                <a:ea typeface="Arial"/>
                <a:cs typeface="Arial"/>
                <a:sym typeface="Arial"/>
              </a:defRPr>
            </a:lvl1pPr>
          </a:lstStyle>
          <a:p>
            <a:pPr/>
            <a:r>
              <a:t>“But Branham would add, ‘You’re going to be quite sick for a few days’” (Alfred Pohl).</a:t>
            </a:r>
          </a:p>
        </p:txBody>
      </p:sp>
      <p:pic>
        <p:nvPicPr>
          <p:cNvPr id="439"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Branham praying for a woman in a wheel chair"/>
          <p:cNvSpPr txBox="1"/>
          <p:nvPr>
            <p:ph type="body" sz="quarter" idx="1"/>
          </p:nvPr>
        </p:nvSpPr>
        <p:spPr>
          <a:xfrm>
            <a:off x="1547711" y="7500187"/>
            <a:ext cx="9909378" cy="1199239"/>
          </a:xfrm>
          <a:prstGeom prst="rect">
            <a:avLst/>
          </a:prstGeom>
        </p:spPr>
        <p:txBody>
          <a:bodyPr/>
          <a:lstStyle>
            <a:lvl1pPr algn="ctr">
              <a:defRPr b="1" sz="3400">
                <a:solidFill>
                  <a:srgbClr val="94E3FE"/>
                </a:solidFill>
                <a:latin typeface="Arial"/>
                <a:ea typeface="Arial"/>
                <a:cs typeface="Arial"/>
                <a:sym typeface="Arial"/>
              </a:defRPr>
            </a:lvl1pPr>
          </a:lstStyle>
          <a:p>
            <a:pPr/>
            <a:r>
              <a:t>Branham praying for a woman in a wheel chair</a:t>
            </a:r>
          </a:p>
        </p:txBody>
      </p:sp>
      <p:pic>
        <p:nvPicPr>
          <p:cNvPr id="442" name="maxresdefault.jpg" descr="maxresdefault.jpg"/>
          <p:cNvPicPr>
            <a:picLocks noChangeAspect="0"/>
          </p:cNvPicPr>
          <p:nvPr/>
        </p:nvPicPr>
        <p:blipFill>
          <a:blip r:embed="rId2">
            <a:extLst/>
          </a:blip>
          <a:stretch>
            <a:fillRect/>
          </a:stretch>
        </p:blipFill>
        <p:spPr>
          <a:xfrm>
            <a:off x="772815" y="757618"/>
            <a:ext cx="11459170" cy="6510871"/>
          </a:xfrm>
          <a:prstGeom prst="rect">
            <a:avLst/>
          </a:prstGeom>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Practically everyone was pronounced healed, but the tragedy is that so many of those died after Branham was gone” (Alfred Pohl)."/>
          <p:cNvSpPr txBox="1"/>
          <p:nvPr>
            <p:ph type="body" sz="half" idx="1"/>
          </p:nvPr>
        </p:nvSpPr>
        <p:spPr>
          <a:xfrm>
            <a:off x="882767" y="1063058"/>
            <a:ext cx="5651266" cy="8163662"/>
          </a:xfrm>
          <a:prstGeom prst="rect">
            <a:avLst/>
          </a:prstGeom>
        </p:spPr>
        <p:txBody>
          <a:bodyPr/>
          <a:lstStyle>
            <a:lvl1pPr>
              <a:defRPr b="1" sz="3400">
                <a:solidFill>
                  <a:srgbClr val="94E3FE"/>
                </a:solidFill>
                <a:latin typeface="Arial"/>
                <a:ea typeface="Arial"/>
                <a:cs typeface="Arial"/>
                <a:sym typeface="Arial"/>
              </a:defRPr>
            </a:lvl1pPr>
          </a:lstStyle>
          <a:p>
            <a:pPr/>
            <a:r>
              <a:t>“Practically everyone was pronounced healed, but the tragedy is that so many of those died after Branham was gone” (Alfred Pohl).</a:t>
            </a:r>
          </a:p>
        </p:txBody>
      </p:sp>
      <p:pic>
        <p:nvPicPr>
          <p:cNvPr id="445"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In Winnipeg, Branham preached in a number of Apostolic churches. The newspaper reported on the healings that were claimed” (Alfred Pohl)."/>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“In Winnipeg, Branham preached in a number of Apostolic churches. The newspaper reported on the healings that were claimed” (Alfred Pohl).</a:t>
            </a:r>
          </a:p>
        </p:txBody>
      </p:sp>
      <p:pic>
        <p:nvPicPr>
          <p:cNvPr id="448"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But after the meetings, the news reporters checked on the people who were healed, and they discovered that they were still sick or they were dead” (Alfred Pohl)."/>
          <p:cNvSpPr txBox="1"/>
          <p:nvPr>
            <p:ph type="body" sz="half" idx="1"/>
          </p:nvPr>
        </p:nvSpPr>
        <p:spPr>
          <a:xfrm>
            <a:off x="882767" y="1063058"/>
            <a:ext cx="5625072" cy="7909365"/>
          </a:xfrm>
          <a:prstGeom prst="rect">
            <a:avLst/>
          </a:prstGeom>
        </p:spPr>
        <p:txBody>
          <a:bodyPr/>
          <a:lstStyle>
            <a:lvl1pPr>
              <a:defRPr b="1" sz="3400">
                <a:solidFill>
                  <a:srgbClr val="94E3FE"/>
                </a:solidFill>
                <a:latin typeface="Arial"/>
                <a:ea typeface="Arial"/>
                <a:cs typeface="Arial"/>
                <a:sym typeface="Arial"/>
              </a:defRPr>
            </a:lvl1pPr>
          </a:lstStyle>
          <a:p>
            <a:pPr/>
            <a:r>
              <a:t>“But after the meetings, the news reporters checked on the people who were healed, and they discovered that they were still sick or they were dead” (Alfred Pohl).</a:t>
            </a:r>
          </a:p>
        </p:txBody>
      </p:sp>
      <p:pic>
        <p:nvPicPr>
          <p:cNvPr id="451"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The movement was based on the Pentecostal doctrine that physical healing is guaranteed by Christ’s atonement."/>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The movement was based on the Pentecostal doctrine that physical healing is guaranteed by Christ’s atonement.</a:t>
            </a:r>
          </a:p>
        </p:txBody>
      </p:sp>
      <p:pic>
        <p:nvPicPr>
          <p:cNvPr id="264"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The newspaper editor told the Pentecostal churches that hosted Branham’s meetings and said that if they could provide evidence of true healings, the newspaper would print it” (Alfred Pohl)."/>
          <p:cNvSpPr txBox="1"/>
          <p:nvPr>
            <p:ph type="body" sz="half" idx="1"/>
          </p:nvPr>
        </p:nvSpPr>
        <p:spPr>
          <a:xfrm>
            <a:off x="882767" y="1063058"/>
            <a:ext cx="5496088" cy="8155725"/>
          </a:xfrm>
          <a:prstGeom prst="rect">
            <a:avLst/>
          </a:prstGeom>
        </p:spPr>
        <p:txBody>
          <a:bodyPr/>
          <a:lstStyle>
            <a:lvl1pPr>
              <a:defRPr b="1" sz="3400">
                <a:solidFill>
                  <a:srgbClr val="94E3FE"/>
                </a:solidFill>
                <a:latin typeface="Arial"/>
                <a:ea typeface="Arial"/>
                <a:cs typeface="Arial"/>
                <a:sym typeface="Arial"/>
              </a:defRPr>
            </a:lvl1pPr>
          </a:lstStyle>
          <a:p>
            <a:pPr/>
            <a:r>
              <a:t>“The newspaper editor told the Pentecostal churches that hosted Branham’s meetings and said that if they could provide evidence of true healings, the newspaper would print it” (Alfred Pohl).</a:t>
            </a:r>
          </a:p>
        </p:txBody>
      </p:sp>
      <p:pic>
        <p:nvPicPr>
          <p:cNvPr id="454"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He said to the pastor, ‘I’ll tell you what I’ll do, if you can bring me one genuine case of a genuine healing, I’ll give you the front page’” (Alfred Pohl)."/>
          <p:cNvSpPr txBox="1"/>
          <p:nvPr>
            <p:ph type="body" sz="half" idx="1"/>
          </p:nvPr>
        </p:nvSpPr>
        <p:spPr>
          <a:xfrm>
            <a:off x="882767" y="1063058"/>
            <a:ext cx="5651266" cy="7627484"/>
          </a:xfrm>
          <a:prstGeom prst="rect">
            <a:avLst/>
          </a:prstGeom>
        </p:spPr>
        <p:txBody>
          <a:bodyPr/>
          <a:lstStyle>
            <a:lvl1pPr>
              <a:defRPr b="1" sz="3400">
                <a:solidFill>
                  <a:srgbClr val="94E3FE"/>
                </a:solidFill>
                <a:latin typeface="Arial"/>
                <a:ea typeface="Arial"/>
                <a:cs typeface="Arial"/>
                <a:sym typeface="Arial"/>
              </a:defRPr>
            </a:lvl1pPr>
          </a:lstStyle>
          <a:p>
            <a:pPr/>
            <a:r>
              <a:t>“He said to the pastor, ‘I’ll tell you what I’ll do, if you can bring me one genuine case of a genuine healing, I’ll give you the front page’” (Alfred Pohl).</a:t>
            </a:r>
          </a:p>
        </p:txBody>
      </p:sp>
      <p:pic>
        <p:nvPicPr>
          <p:cNvPr id="457"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And I was personally told right in that pastor’s home that he couldn’t find one” (Alfred Pohl)."/>
          <p:cNvSpPr txBox="1"/>
          <p:nvPr>
            <p:ph type="body" idx="1"/>
          </p:nvPr>
        </p:nvSpPr>
        <p:spPr>
          <a:xfrm>
            <a:off x="882767" y="1063058"/>
            <a:ext cx="6259179" cy="8155725"/>
          </a:xfrm>
          <a:prstGeom prst="rect">
            <a:avLst/>
          </a:prstGeom>
        </p:spPr>
        <p:txBody>
          <a:bodyPr/>
          <a:lstStyle/>
          <a:p>
            <a:pPr>
              <a:defRPr b="1" sz="3400">
                <a:solidFill>
                  <a:srgbClr val="94E3FE"/>
                </a:solidFill>
                <a:latin typeface="Arial"/>
                <a:ea typeface="Arial"/>
                <a:cs typeface="Arial"/>
                <a:sym typeface="Arial"/>
              </a:defRPr>
            </a:pPr>
            <a:r>
              <a:t>“And I was personally told right in that pastor’s home that </a:t>
            </a:r>
            <a:r>
              <a:rPr i="1"/>
              <a:t>he couldn’t find one” (Alfred Pohl).</a:t>
            </a:r>
          </a:p>
        </p:txBody>
      </p:sp>
      <p:pic>
        <p:nvPicPr>
          <p:cNvPr id="460"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2" name="“One pastor brought his wife to Branham’s crusade because she was dying of cancer. Branham prayed over her and pronounced her healed” (Alfred Pohl)."/>
          <p:cNvSpPr txBox="1"/>
          <p:nvPr>
            <p:ph type="body" sz="half" idx="1"/>
          </p:nvPr>
        </p:nvSpPr>
        <p:spPr>
          <a:xfrm>
            <a:off x="882767" y="1063058"/>
            <a:ext cx="5651266" cy="8049958"/>
          </a:xfrm>
          <a:prstGeom prst="rect">
            <a:avLst/>
          </a:prstGeom>
        </p:spPr>
        <p:txBody>
          <a:bodyPr/>
          <a:lstStyle>
            <a:lvl1pPr>
              <a:defRPr b="1" sz="3400">
                <a:solidFill>
                  <a:srgbClr val="94E3FE"/>
                </a:solidFill>
                <a:latin typeface="Arial"/>
                <a:ea typeface="Arial"/>
                <a:cs typeface="Arial"/>
                <a:sym typeface="Arial"/>
              </a:defRPr>
            </a:lvl1pPr>
          </a:lstStyle>
          <a:p>
            <a:pPr/>
            <a:r>
              <a:t>“One pastor brought his wife to Branham’s crusade because she was dying of cancer. Branham prayed over her and pronounced her healed” (Alfred Pohl).</a:t>
            </a:r>
          </a:p>
        </p:txBody>
      </p:sp>
      <p:pic>
        <p:nvPicPr>
          <p:cNvPr id="463"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About 10 days later, this pastor came to my office.  I saw that his face was very downcast. He said, ‘Brother Pohl, you were standing beside my wife when Mr. Branham prayed for her, and he pronounced her healed.’…"/>
          <p:cNvSpPr txBox="1"/>
          <p:nvPr>
            <p:ph type="body" sz="half" idx="1"/>
          </p:nvPr>
        </p:nvSpPr>
        <p:spPr>
          <a:xfrm>
            <a:off x="882767" y="1063058"/>
            <a:ext cx="5651266" cy="7652884"/>
          </a:xfrm>
          <a:prstGeom prst="rect">
            <a:avLst/>
          </a:prstGeom>
        </p:spPr>
        <p:txBody>
          <a:bodyPr/>
          <a:lstStyle/>
          <a:p>
            <a:pPr>
              <a:defRPr b="1" sz="3400">
                <a:solidFill>
                  <a:srgbClr val="94E3FE"/>
                </a:solidFill>
                <a:latin typeface="Arial"/>
                <a:ea typeface="Arial"/>
                <a:cs typeface="Arial"/>
                <a:sym typeface="Arial"/>
              </a:defRPr>
            </a:pPr>
            <a:r>
              <a:t>“About 10 days later, this pastor came to my office.  I saw that his face was very downcast. He said, ‘Brother Pohl, you were standing beside my wife when Mr. Branham prayed for her, and he pronounced her healed.’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 said, ‘Yes, I was right there’” (Alfred Pohl).</a:t>
            </a:r>
          </a:p>
        </p:txBody>
      </p:sp>
      <p:pic>
        <p:nvPicPr>
          <p:cNvPr id="466"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He said, ‘Tell me, how is it that my wife who was healed ten days ago, is now in the grave?’” (Alfred Pohl)."/>
          <p:cNvSpPr txBox="1"/>
          <p:nvPr>
            <p:ph type="body" sz="half" idx="1"/>
          </p:nvPr>
        </p:nvSpPr>
        <p:spPr>
          <a:xfrm>
            <a:off x="882767" y="1063058"/>
            <a:ext cx="5479717" cy="7940817"/>
          </a:xfrm>
          <a:prstGeom prst="rect">
            <a:avLst/>
          </a:prstGeom>
        </p:spPr>
        <p:txBody>
          <a:bodyPr/>
          <a:lstStyle>
            <a:lvl1pPr>
              <a:defRPr b="1" sz="3400">
                <a:solidFill>
                  <a:srgbClr val="94E3FE"/>
                </a:solidFill>
                <a:latin typeface="Arial"/>
                <a:ea typeface="Arial"/>
                <a:cs typeface="Arial"/>
                <a:sym typeface="Arial"/>
              </a:defRPr>
            </a:lvl1pPr>
          </a:lstStyle>
          <a:p>
            <a:pPr/>
            <a:r>
              <a:t>“He said, ‘Tell me, how is it that my wife who was healed ten days ago, is now in the grave?’” (Alfred Pohl).</a:t>
            </a:r>
          </a:p>
        </p:txBody>
      </p:sp>
      <p:pic>
        <p:nvPicPr>
          <p:cNvPr id="469"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Another pastor had a radio broadcast and a large church. He flew his wife to Saskatoon for the Branham crusade to have him pray for her cancer. Branham proclaimed her healed” (Alfred Pohl)."/>
          <p:cNvSpPr txBox="1"/>
          <p:nvPr>
            <p:ph type="body" sz="half" idx="1"/>
          </p:nvPr>
        </p:nvSpPr>
        <p:spPr>
          <a:xfrm>
            <a:off x="882767" y="1063058"/>
            <a:ext cx="5183946" cy="8003027"/>
          </a:xfrm>
          <a:prstGeom prst="rect">
            <a:avLst/>
          </a:prstGeom>
        </p:spPr>
        <p:txBody>
          <a:bodyPr/>
          <a:lstStyle>
            <a:lvl1pPr>
              <a:defRPr b="1" sz="3400">
                <a:solidFill>
                  <a:srgbClr val="94E3FE"/>
                </a:solidFill>
                <a:latin typeface="Arial"/>
                <a:ea typeface="Arial"/>
                <a:cs typeface="Arial"/>
                <a:sym typeface="Arial"/>
              </a:defRPr>
            </a:lvl1pPr>
          </a:lstStyle>
          <a:p>
            <a:pPr/>
            <a:r>
              <a:t>“Another pastor had a radio broadcast and a large church. He flew his wife to Saskatoon for the Branham crusade to have him pray for her cancer. Branham proclaimed her healed” (Alfred Pohl).</a:t>
            </a:r>
          </a:p>
        </p:txBody>
      </p:sp>
      <p:pic>
        <p:nvPicPr>
          <p:cNvPr id="472"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That pastor went back home and told his radio audience that the Branham crusade was very successful and his own wife was gloriously healed. But a few days later, she died” (Alfred Pohl)."/>
          <p:cNvSpPr txBox="1"/>
          <p:nvPr>
            <p:ph type="body" sz="half" idx="1"/>
          </p:nvPr>
        </p:nvSpPr>
        <p:spPr>
          <a:xfrm>
            <a:off x="882767" y="1063058"/>
            <a:ext cx="5595803" cy="7964927"/>
          </a:xfrm>
          <a:prstGeom prst="rect">
            <a:avLst/>
          </a:prstGeom>
        </p:spPr>
        <p:txBody>
          <a:bodyPr/>
          <a:lstStyle>
            <a:lvl1pPr>
              <a:defRPr b="1" sz="3400">
                <a:solidFill>
                  <a:srgbClr val="94E3FE"/>
                </a:solidFill>
                <a:latin typeface="Arial"/>
                <a:ea typeface="Arial"/>
                <a:cs typeface="Arial"/>
                <a:sym typeface="Arial"/>
              </a:defRPr>
            </a:lvl1pPr>
          </a:lstStyle>
          <a:p>
            <a:pPr/>
            <a:r>
              <a:t>“That pastor went back home and told his radio audience that the Branham crusade was very successful and his own wife was gloriously healed. But a few days later, she died” (Alfred Pohl).</a:t>
            </a:r>
          </a:p>
        </p:txBody>
      </p:sp>
      <p:pic>
        <p:nvPicPr>
          <p:cNvPr id="475"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I stood beside person after person who was pronounced healed and yet, where were they? They passed away, so there was something very wrong with type of healing” (Alfred Pohl)."/>
          <p:cNvSpPr txBox="1"/>
          <p:nvPr>
            <p:ph type="body" sz="half" idx="1"/>
          </p:nvPr>
        </p:nvSpPr>
        <p:spPr>
          <a:xfrm>
            <a:off x="882767" y="1063058"/>
            <a:ext cx="5538057" cy="8005309"/>
          </a:xfrm>
          <a:prstGeom prst="rect">
            <a:avLst/>
          </a:prstGeom>
        </p:spPr>
        <p:txBody>
          <a:bodyPr/>
          <a:lstStyle>
            <a:lvl1pPr>
              <a:defRPr b="1" sz="3400">
                <a:solidFill>
                  <a:srgbClr val="94E3FE"/>
                </a:solidFill>
                <a:latin typeface="Arial"/>
                <a:ea typeface="Arial"/>
                <a:cs typeface="Arial"/>
                <a:sym typeface="Arial"/>
              </a:defRPr>
            </a:lvl1pPr>
          </a:lstStyle>
          <a:p>
            <a:pPr/>
            <a:r>
              <a:t>“I stood beside person after person who was pronounced healed and yet, where were they? They passed away, so there was something very wrong with type of healing” (Alfred Pohl).</a:t>
            </a:r>
          </a:p>
        </p:txBody>
      </p:sp>
      <p:pic>
        <p:nvPicPr>
          <p:cNvPr id="478" name="maxresdefault.jpg" descr="maxresdefault.jpg"/>
          <p:cNvPicPr>
            <a:picLocks noChangeAspect="0"/>
          </p:cNvPicPr>
          <p:nvPr/>
        </p:nvPicPr>
        <p:blipFill>
          <a:blip r:embed="rId2">
            <a:extLst/>
          </a:blip>
          <a:stretch>
            <a:fillRect/>
          </a:stretch>
        </p:blipFill>
        <p:spPr>
          <a:xfrm>
            <a:off x="7097375" y="1230520"/>
            <a:ext cx="4806467" cy="5805076"/>
          </a:xfrm>
          <a:prstGeom prst="rect">
            <a:avLst/>
          </a:prstGeom>
        </p:spPr>
      </p:pic>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Branham’s followers accepted him as the apostle and prophet of the final church age, and when he died on December 24, 1965, from injuries sustained in an automobile crash, he was expected to rise from the dead in three days. Five days later they finally "/>
          <p:cNvSpPr txBox="1"/>
          <p:nvPr>
            <p:ph type="body" sz="half" idx="1"/>
          </p:nvPr>
        </p:nvSpPr>
        <p:spPr>
          <a:xfrm>
            <a:off x="882767" y="1063058"/>
            <a:ext cx="4770402" cy="8107108"/>
          </a:xfrm>
          <a:prstGeom prst="rect">
            <a:avLst/>
          </a:prstGeom>
        </p:spPr>
        <p:txBody>
          <a:bodyPr/>
          <a:lstStyle>
            <a:lvl1pPr>
              <a:defRPr b="1" sz="3400">
                <a:solidFill>
                  <a:srgbClr val="94E3FE"/>
                </a:solidFill>
                <a:latin typeface="Arial"/>
                <a:ea typeface="Arial"/>
                <a:cs typeface="Arial"/>
                <a:sym typeface="Arial"/>
              </a:defRPr>
            </a:lvl1pPr>
          </a:lstStyle>
          <a:p>
            <a:pPr/>
            <a:r>
              <a:t>Branham’s followers accepted him as the apostle and prophet of the final church age, and when he died on December 24, 1965, from injuries sustained in an automobile crash, he was expected to rise from the dead in three days. Five days later they finally buried him. </a:t>
            </a:r>
          </a:p>
        </p:txBody>
      </p:sp>
      <p:pic>
        <p:nvPicPr>
          <p:cNvPr id="481" name="hqdefault.jpg" descr="hqdefault.jpg"/>
          <p:cNvPicPr>
            <a:picLocks noChangeAspect="0"/>
          </p:cNvPicPr>
          <p:nvPr/>
        </p:nvPicPr>
        <p:blipFill>
          <a:blip r:embed="rId2">
            <a:extLst/>
          </a:blip>
          <a:stretch>
            <a:fillRect/>
          </a:stretch>
        </p:blipFill>
        <p:spPr>
          <a:xfrm>
            <a:off x="6530904" y="849823"/>
            <a:ext cx="5719768" cy="3648313"/>
          </a:xfrm>
          <a:prstGeom prst="rect">
            <a:avLst/>
          </a:prstGeom>
        </p:spPr>
      </p:pic>
      <p:pic>
        <p:nvPicPr>
          <p:cNvPr id="482" name="proxy.duckduckgo.jpeg" descr="proxy.duckduckgo.jpeg"/>
          <p:cNvPicPr>
            <a:picLocks noChangeAspect="0"/>
          </p:cNvPicPr>
          <p:nvPr/>
        </p:nvPicPr>
        <p:blipFill>
          <a:blip r:embed="rId3">
            <a:extLst/>
          </a:blip>
          <a:stretch>
            <a:fillRect/>
          </a:stretch>
        </p:blipFill>
        <p:spPr>
          <a:xfrm rot="20985540">
            <a:off x="6332640" y="4348908"/>
            <a:ext cx="5782936" cy="4324838"/>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The sacrifice of Christ provided not only for the salvation of the souls of men but also for the healing of man's physical ailments. Divine healing is healing accomplished by the power of God and is available to all who believe, the same as salvation” ("/>
          <p:cNvSpPr txBox="1"/>
          <p:nvPr>
            <p:ph type="body" sz="half" idx="1"/>
          </p:nvPr>
        </p:nvSpPr>
        <p:spPr>
          <a:xfrm>
            <a:off x="882767" y="1063058"/>
            <a:ext cx="5438839" cy="8070000"/>
          </a:xfrm>
          <a:prstGeom prst="rect">
            <a:avLst/>
          </a:prstGeom>
        </p:spPr>
        <p:txBody>
          <a:bodyPr/>
          <a:lstStyle>
            <a:lvl1pPr>
              <a:defRPr b="1" sz="3400">
                <a:solidFill>
                  <a:srgbClr val="94E3FE"/>
                </a:solidFill>
                <a:latin typeface="Arial"/>
                <a:ea typeface="Arial"/>
                <a:cs typeface="Arial"/>
                <a:sym typeface="Arial"/>
              </a:defRPr>
            </a:lvl1pPr>
          </a:lstStyle>
          <a:p>
            <a:pPr/>
            <a:r>
              <a:t>“The sacrifice of Christ provided not only for the salvation of the souls of men but also for the healing of man's physical ailments. Divine healing is healing accomplished by the power of God and is available to all who believe, the same as salvation” (Church of God of Prophecy Beliefs).</a:t>
            </a:r>
          </a:p>
        </p:txBody>
      </p:sp>
      <p:pic>
        <p:nvPicPr>
          <p:cNvPr id="267"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4" name="Branhamite meetings continue in some parts of the United States, Canada, and Britain, and I have been told that at some Branhamite services an empty chair is placed in a prominent place for Branham."/>
          <p:cNvSpPr txBox="1"/>
          <p:nvPr>
            <p:ph type="body" sz="half" idx="1"/>
          </p:nvPr>
        </p:nvSpPr>
        <p:spPr>
          <a:xfrm>
            <a:off x="882767" y="1063058"/>
            <a:ext cx="5651266" cy="8300485"/>
          </a:xfrm>
          <a:prstGeom prst="rect">
            <a:avLst/>
          </a:prstGeom>
        </p:spPr>
        <p:txBody>
          <a:bodyPr/>
          <a:lstStyle>
            <a:lvl1pPr>
              <a:defRPr b="1" sz="3400">
                <a:solidFill>
                  <a:srgbClr val="94E3FE"/>
                </a:solidFill>
                <a:latin typeface="Arial"/>
                <a:ea typeface="Arial"/>
                <a:cs typeface="Arial"/>
                <a:sym typeface="Arial"/>
              </a:defRPr>
            </a:lvl1pPr>
          </a:lstStyle>
          <a:p>
            <a:pPr/>
            <a:r>
              <a:t>Branhamite meetings continue in some parts of the United States, Canada, and Britain, and I have been told that at some Branhamite services an empty chair is placed in a prominent place for Branham.</a:t>
            </a:r>
          </a:p>
        </p:txBody>
      </p:sp>
      <p:pic>
        <p:nvPicPr>
          <p:cNvPr id="485" name="proxy.duckduckgo.jpg" descr="proxy.duckduckgo.jpg"/>
          <p:cNvPicPr>
            <a:picLocks noChangeAspect="0"/>
          </p:cNvPicPr>
          <p:nvPr/>
        </p:nvPicPr>
        <p:blipFill>
          <a:blip r:embed="rId2">
            <a:extLst/>
          </a:blip>
          <a:stretch>
            <a:fillRect/>
          </a:stretch>
        </p:blipFill>
        <p:spPr>
          <a:xfrm>
            <a:off x="7191633" y="1037921"/>
            <a:ext cx="4883431" cy="6593804"/>
          </a:xfrm>
          <a:prstGeom prst="rect">
            <a:avLst/>
          </a:prstGeom>
        </p:spPr>
      </p:pic>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7" name="William Branham had a great influence on the Pentecostal movement.…"/>
          <p:cNvSpPr txBox="1"/>
          <p:nvPr>
            <p:ph type="body" sz="half" idx="1"/>
          </p:nvPr>
        </p:nvSpPr>
        <p:spPr>
          <a:xfrm>
            <a:off x="882767" y="1063058"/>
            <a:ext cx="5885720" cy="8119808"/>
          </a:xfrm>
          <a:prstGeom prst="rect">
            <a:avLst/>
          </a:prstGeom>
        </p:spPr>
        <p:txBody>
          <a:bodyPr/>
          <a:lstStyle/>
          <a:p>
            <a:pPr>
              <a:defRPr b="1" sz="3400">
                <a:solidFill>
                  <a:srgbClr val="94E3FE"/>
                </a:solidFill>
                <a:latin typeface="Arial"/>
                <a:ea typeface="Arial"/>
                <a:cs typeface="Arial"/>
                <a:sym typeface="Arial"/>
              </a:defRPr>
            </a:pPr>
            <a:r>
              <a:t>William Branham had a great influence on the Pentecostal movement.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“Branham was the primary source of inspiration in the development of other healing ministries. He inspired hundreds of ministers to enter the healing ministry.”</a:t>
            </a:r>
          </a:p>
        </p:txBody>
      </p:sp>
      <p:pic>
        <p:nvPicPr>
          <p:cNvPr id="488" name="proxy.duckduckgo.jpg" descr="proxy.duckduckgo.jpg"/>
          <p:cNvPicPr>
            <a:picLocks noChangeAspect="0"/>
          </p:cNvPicPr>
          <p:nvPr/>
        </p:nvPicPr>
        <p:blipFill>
          <a:blip r:embed="rId2">
            <a:extLst/>
          </a:blip>
          <a:stretch>
            <a:fillRect/>
          </a:stretch>
        </p:blipFill>
        <p:spPr>
          <a:xfrm>
            <a:off x="7191633" y="1037921"/>
            <a:ext cx="4883431" cy="6593804"/>
          </a:xfrm>
          <a:prstGeom prst="rect">
            <a:avLst/>
          </a:prstGeom>
        </p:spPr>
      </p:pic>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0" name="From left - William Branham, Oral Roberts, Gordon Lindsay"/>
          <p:cNvSpPr txBox="1"/>
          <p:nvPr>
            <p:ph type="body" sz="quarter" idx="1"/>
          </p:nvPr>
        </p:nvSpPr>
        <p:spPr>
          <a:xfrm>
            <a:off x="991064" y="1799261"/>
            <a:ext cx="4973007" cy="4650922"/>
          </a:xfrm>
          <a:prstGeom prst="rect">
            <a:avLst/>
          </a:prstGeom>
        </p:spPr>
        <p:txBody>
          <a:bodyPr/>
          <a:lstStyle>
            <a:lvl1pPr>
              <a:defRPr b="1" sz="3400">
                <a:solidFill>
                  <a:srgbClr val="94E3FE"/>
                </a:solidFill>
                <a:latin typeface="Arial"/>
                <a:ea typeface="Arial"/>
                <a:cs typeface="Arial"/>
                <a:sym typeface="Arial"/>
              </a:defRPr>
            </a:lvl1pPr>
          </a:lstStyle>
          <a:p>
            <a:pPr/>
            <a:r>
              <a:t>From left - William Branham, Oral Roberts, Gordon Lindsay</a:t>
            </a:r>
          </a:p>
        </p:txBody>
      </p:sp>
      <p:pic>
        <p:nvPicPr>
          <p:cNvPr id="491" name="1200px-Young_Brown,_Jack_Moore,_William_Branham,_Oral_Roberts,_Gordon_Lindsay_Kansas_City_1948.jpg" descr="1200px-Young_Brown,_Jack_Moore,_William_Branham,_Oral_Roberts,_Gordon_Lindsay_Kansas_City_1948.jpg"/>
          <p:cNvPicPr>
            <a:picLocks noChangeAspect="0"/>
          </p:cNvPicPr>
          <p:nvPr/>
        </p:nvPicPr>
        <p:blipFill>
          <a:blip r:embed="rId2">
            <a:extLst/>
          </a:blip>
          <a:stretch>
            <a:fillRect/>
          </a:stretch>
        </p:blipFill>
        <p:spPr>
          <a:xfrm>
            <a:off x="6592432" y="1332120"/>
            <a:ext cx="5235296" cy="7089360"/>
          </a:xfrm>
          <a:prstGeom prst="rect">
            <a:avLst/>
          </a:prstGeom>
        </p:spPr>
      </p:pic>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As early as 1950, over one thousand healing evangelists gathered at a Voice of Healing convention to acknowledge the profound influence of Branham on the healing movement.”"/>
          <p:cNvSpPr txBox="1"/>
          <p:nvPr>
            <p:ph type="body" sz="half" idx="1"/>
          </p:nvPr>
        </p:nvSpPr>
        <p:spPr>
          <a:xfrm>
            <a:off x="984020" y="1115603"/>
            <a:ext cx="5448760" cy="8149077"/>
          </a:xfrm>
          <a:prstGeom prst="rect">
            <a:avLst/>
          </a:prstGeom>
        </p:spPr>
        <p:txBody>
          <a:bodyPr/>
          <a:lstStyle>
            <a:lvl1pPr>
              <a:defRPr b="1" sz="3400">
                <a:solidFill>
                  <a:srgbClr val="94E3FE"/>
                </a:solidFill>
                <a:latin typeface="Arial"/>
                <a:ea typeface="Arial"/>
                <a:cs typeface="Arial"/>
                <a:sym typeface="Arial"/>
              </a:defRPr>
            </a:lvl1pPr>
          </a:lstStyle>
          <a:p>
            <a:pPr/>
            <a:r>
              <a:t>“As early as 1950, over one thousand healing evangelists gathered at a Voice of Healing convention to acknowledge the profound influence of Branham on the healing movement.”</a:t>
            </a:r>
          </a:p>
        </p:txBody>
      </p:sp>
      <p:pic>
        <p:nvPicPr>
          <p:cNvPr id="494" name="voh1950-lg.jpg" descr="voh1950-lg.jpg"/>
          <p:cNvPicPr>
            <a:picLocks noChangeAspect="0"/>
          </p:cNvPicPr>
          <p:nvPr/>
        </p:nvPicPr>
        <p:blipFill>
          <a:blip r:embed="rId2">
            <a:extLst/>
          </a:blip>
          <a:stretch>
            <a:fillRect/>
          </a:stretch>
        </p:blipFill>
        <p:spPr>
          <a:xfrm>
            <a:off x="6972226" y="1144688"/>
            <a:ext cx="5094958" cy="7464224"/>
          </a:xfrm>
          <a:prstGeom prst="rect">
            <a:avLst/>
          </a:prstGeom>
        </p:spPr>
      </p:pic>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Branham is still thought of as a great healing evangelist today."/>
          <p:cNvSpPr txBox="1"/>
          <p:nvPr>
            <p:ph type="body" sz="half" idx="1"/>
          </p:nvPr>
        </p:nvSpPr>
        <p:spPr>
          <a:xfrm>
            <a:off x="882767" y="1063058"/>
            <a:ext cx="5816366" cy="8082005"/>
          </a:xfrm>
          <a:prstGeom prst="rect">
            <a:avLst/>
          </a:prstGeom>
        </p:spPr>
        <p:txBody>
          <a:bodyPr/>
          <a:lstStyle>
            <a:lvl1pPr>
              <a:defRPr b="1" sz="3400">
                <a:solidFill>
                  <a:srgbClr val="94E3FE"/>
                </a:solidFill>
                <a:latin typeface="Arial"/>
                <a:ea typeface="Arial"/>
                <a:cs typeface="Arial"/>
                <a:sym typeface="Arial"/>
              </a:defRPr>
            </a:lvl1pPr>
          </a:lstStyle>
          <a:p>
            <a:pPr/>
            <a:r>
              <a:t>Branham is still thought of as a great healing evangelist today.</a:t>
            </a:r>
          </a:p>
        </p:txBody>
      </p:sp>
      <p:pic>
        <p:nvPicPr>
          <p:cNvPr id="497" name="download (4).jpeg" descr="download (4).jpeg"/>
          <p:cNvPicPr>
            <a:picLocks noChangeAspect="0"/>
          </p:cNvPicPr>
          <p:nvPr/>
        </p:nvPicPr>
        <p:blipFill>
          <a:blip r:embed="rId2">
            <a:extLst/>
          </a:blip>
          <a:stretch>
            <a:fillRect/>
          </a:stretch>
        </p:blipFill>
        <p:spPr>
          <a:xfrm>
            <a:off x="7097635" y="1162426"/>
            <a:ext cx="4707419" cy="7060935"/>
          </a:xfrm>
          <a:prstGeom prst="rect">
            <a:avLst/>
          </a:prstGeom>
        </p:spPr>
      </p:pic>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9" name="A.A. ALLEN…"/>
          <p:cNvSpPr txBox="1"/>
          <p:nvPr>
            <p:ph type="body" sz="half" idx="1"/>
          </p:nvPr>
        </p:nvSpPr>
        <p:spPr>
          <a:xfrm>
            <a:off x="882767" y="1063058"/>
            <a:ext cx="5744730" cy="7998066"/>
          </a:xfrm>
          <a:prstGeom prst="rect">
            <a:avLst/>
          </a:prstGeom>
        </p:spPr>
        <p:txBody>
          <a:bodyPr/>
          <a:lstStyle/>
          <a:p>
            <a:pPr>
              <a:defRPr b="1" sz="3400">
                <a:solidFill>
                  <a:srgbClr val="FFFFFF"/>
                </a:solidFill>
                <a:latin typeface="Arial"/>
                <a:ea typeface="Arial"/>
                <a:cs typeface="Arial"/>
                <a:sym typeface="Arial"/>
              </a:defRPr>
            </a:pPr>
            <a:r>
              <a:t>A.A. ALLEN</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A.A. Allen (1911-1970) was another famous Pentecostal healing evangelist.</a:t>
            </a:r>
          </a:p>
        </p:txBody>
      </p:sp>
      <p:pic>
        <p:nvPicPr>
          <p:cNvPr id="500" name="1260.jpg" descr="1260.jpg"/>
          <p:cNvPicPr>
            <a:picLocks noChangeAspect="0"/>
          </p:cNvPicPr>
          <p:nvPr/>
        </p:nvPicPr>
        <p:blipFill>
          <a:blip r:embed="rId2">
            <a:extLst/>
          </a:blip>
          <a:stretch>
            <a:fillRect/>
          </a:stretch>
        </p:blipFill>
        <p:spPr>
          <a:xfrm>
            <a:off x="7027374" y="1259894"/>
            <a:ext cx="4909462" cy="6126584"/>
          </a:xfrm>
          <a:prstGeom prst="rect">
            <a:avLst/>
          </a:prstGeom>
        </p:spPr>
      </p:pic>
    </p:spTree>
  </p:cSld>
  <p:clrMapOvr>
    <a:masterClrMapping/>
  </p:clrMapOvr>
  <p:transition xmlns:p14="http://schemas.microsoft.com/office/powerpoint/2010/main" spd="med" advClick="1"/>
</p:sld>
</file>

<file path=ppt/slides/slide8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2" name="A.A. Allen healing crusade tent"/>
          <p:cNvSpPr txBox="1"/>
          <p:nvPr>
            <p:ph type="body" sz="quarter" idx="1"/>
          </p:nvPr>
        </p:nvSpPr>
        <p:spPr>
          <a:xfrm>
            <a:off x="1626064" y="69886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A.A. Allen healing crusade tent</a:t>
            </a:r>
          </a:p>
        </p:txBody>
      </p:sp>
      <p:pic>
        <p:nvPicPr>
          <p:cNvPr id="503" name="aaallententbig_edited.jpg" descr="aaallententbig_edited.jpg"/>
          <p:cNvPicPr>
            <a:picLocks noChangeAspect="0"/>
          </p:cNvPicPr>
          <p:nvPr/>
        </p:nvPicPr>
        <p:blipFill>
          <a:blip r:embed="rId2">
            <a:extLst/>
          </a:blip>
          <a:stretch>
            <a:fillRect/>
          </a:stretch>
        </p:blipFill>
        <p:spPr>
          <a:xfrm>
            <a:off x="979255" y="878894"/>
            <a:ext cx="11046290" cy="5863438"/>
          </a:xfrm>
          <a:prstGeom prst="rect">
            <a:avLst/>
          </a:prstGeom>
        </p:spPr>
      </p:pic>
    </p:spTree>
  </p:cSld>
  <p:clrMapOvr>
    <a:masterClrMapping/>
  </p:clrMapOvr>
  <p:transition xmlns:p14="http://schemas.microsoft.com/office/powerpoint/2010/main" spd="med" advClick="1"/>
</p:sld>
</file>

<file path=ppt/slides/slide8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The truck that A.A. Allen used to transport his tent…"/>
          <p:cNvSpPr txBox="1"/>
          <p:nvPr>
            <p:ph type="body" sz="quarter" idx="1"/>
          </p:nvPr>
        </p:nvSpPr>
        <p:spPr>
          <a:xfrm>
            <a:off x="1271903" y="7407415"/>
            <a:ext cx="10460994" cy="1733680"/>
          </a:xfrm>
          <a:prstGeom prst="rect">
            <a:avLst/>
          </a:prstGeom>
        </p:spPr>
        <p:txBody>
          <a:bodyPr/>
          <a:lstStyle/>
          <a:p>
            <a:pPr algn="ctr">
              <a:defRPr b="1" sz="3400">
                <a:solidFill>
                  <a:srgbClr val="94E3FE"/>
                </a:solidFill>
                <a:latin typeface="Arial"/>
                <a:ea typeface="Arial"/>
                <a:cs typeface="Arial"/>
                <a:sym typeface="Arial"/>
              </a:defRPr>
            </a:pPr>
            <a:r>
              <a:t>The truck that A.A. Allen used to transport his tent</a:t>
            </a:r>
          </a:p>
          <a:p>
            <a:pPr algn="ctr">
              <a:defRPr b="1" sz="3400">
                <a:solidFill>
                  <a:srgbClr val="94E3FE"/>
                </a:solidFill>
                <a:latin typeface="Arial"/>
                <a:ea typeface="Arial"/>
                <a:cs typeface="Arial"/>
                <a:sym typeface="Arial"/>
              </a:defRPr>
            </a:pPr>
            <a:r>
              <a:t>Written on the side is “The blind see! The deaf hear! The lame walk!</a:t>
            </a:r>
          </a:p>
        </p:txBody>
      </p:sp>
      <p:pic>
        <p:nvPicPr>
          <p:cNvPr id="506" name="proxy.duckduckgo.jpg" descr="proxy.duckduckgo.jpg"/>
          <p:cNvPicPr>
            <a:picLocks noChangeAspect="0"/>
          </p:cNvPicPr>
          <p:nvPr/>
        </p:nvPicPr>
        <p:blipFill>
          <a:blip r:embed="rId2">
            <a:extLst/>
          </a:blip>
          <a:stretch>
            <a:fillRect/>
          </a:stretch>
        </p:blipFill>
        <p:spPr>
          <a:xfrm>
            <a:off x="686830" y="716026"/>
            <a:ext cx="11631140" cy="6381793"/>
          </a:xfrm>
          <a:prstGeom prst="rect">
            <a:avLst/>
          </a:prstGeom>
        </p:spPr>
      </p:pic>
    </p:spTree>
  </p:cSld>
  <p:clrMapOvr>
    <a:masterClrMapping/>
  </p:clrMapOvr>
  <p:transition xmlns:p14="http://schemas.microsoft.com/office/powerpoint/2010/main" spd="med" advClick="1"/>
</p:sld>
</file>

<file path=ppt/slides/slide8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8" name="A.A. Allen healing crusade"/>
          <p:cNvSpPr txBox="1"/>
          <p:nvPr>
            <p:ph type="body" sz="quarter" idx="1"/>
          </p:nvPr>
        </p:nvSpPr>
        <p:spPr>
          <a:xfrm>
            <a:off x="1626064" y="69886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A.A. Allen healing crusade</a:t>
            </a:r>
          </a:p>
        </p:txBody>
      </p:sp>
      <p:pic>
        <p:nvPicPr>
          <p:cNvPr id="509" name="allen--miracleman.jpg" descr="allen--miracleman.jpg"/>
          <p:cNvPicPr>
            <a:picLocks noChangeAspect="0"/>
          </p:cNvPicPr>
          <p:nvPr/>
        </p:nvPicPr>
        <p:blipFill>
          <a:blip r:embed="rId2">
            <a:extLst/>
          </a:blip>
          <a:stretch>
            <a:fillRect/>
          </a:stretch>
        </p:blipFill>
        <p:spPr>
          <a:xfrm>
            <a:off x="979255" y="878894"/>
            <a:ext cx="11046290" cy="5863438"/>
          </a:xfrm>
          <a:prstGeom prst="rect">
            <a:avLst/>
          </a:prstGeom>
        </p:spPr>
      </p:pic>
    </p:spTree>
  </p:cSld>
  <p:clrMapOvr>
    <a:masterClrMapping/>
  </p:clrMapOvr>
  <p:transition xmlns:p14="http://schemas.microsoft.com/office/powerpoint/2010/main" spd="med" advClick="1"/>
</p:sld>
</file>

<file path=ppt/slides/slide8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A sermon by A.A. Allen on LP record"/>
          <p:cNvSpPr txBox="1"/>
          <p:nvPr>
            <p:ph type="body" sz="quarter" idx="1"/>
          </p:nvPr>
        </p:nvSpPr>
        <p:spPr>
          <a:xfrm>
            <a:off x="1626064" y="83856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A sermon by A.A. Allen on LP record</a:t>
            </a:r>
          </a:p>
        </p:txBody>
      </p:sp>
      <p:pic>
        <p:nvPicPr>
          <p:cNvPr id="512" name="hqdefault.jpg" descr="hqdefault.jpg"/>
          <p:cNvPicPr>
            <a:picLocks noChangeAspect="0"/>
          </p:cNvPicPr>
          <p:nvPr/>
        </p:nvPicPr>
        <p:blipFill>
          <a:blip r:embed="rId2">
            <a:extLst/>
          </a:blip>
          <a:stretch>
            <a:fillRect/>
          </a:stretch>
        </p:blipFill>
        <p:spPr>
          <a:xfrm>
            <a:off x="1971294" y="658430"/>
            <a:ext cx="9062213" cy="7483084"/>
          </a:xfrm>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Isaiah 53:5 is often quoted as a proof text for this.…"/>
          <p:cNvSpPr txBox="1"/>
          <p:nvPr>
            <p:ph type="body" sz="half" idx="1"/>
          </p:nvPr>
        </p:nvSpPr>
        <p:spPr>
          <a:xfrm>
            <a:off x="882767" y="1063058"/>
            <a:ext cx="5438839" cy="8070000"/>
          </a:xfrm>
          <a:prstGeom prst="rect">
            <a:avLst/>
          </a:prstGeom>
        </p:spPr>
        <p:txBody>
          <a:bodyPr/>
          <a:lstStyle/>
          <a:p>
            <a:pPr>
              <a:defRPr b="1" sz="3400">
                <a:solidFill>
                  <a:srgbClr val="94E3FE"/>
                </a:solidFill>
                <a:latin typeface="Arial"/>
                <a:ea typeface="Arial"/>
                <a:cs typeface="Arial"/>
                <a:sym typeface="Arial"/>
              </a:defRPr>
            </a:pPr>
            <a:r>
              <a:t>Isaiah 53:5 is often quoted as a proof text for this. </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“But he was wounded for our transgressions, he was bruised for our iniquities: the chastisement of our peace was upon him; and with his stripes we are healed.”</a:t>
            </a:r>
          </a:p>
        </p:txBody>
      </p:sp>
      <p:pic>
        <p:nvPicPr>
          <p:cNvPr id="270" name="proxy.duckduckgo.jpg" descr="proxy.duckduckgo.jpg"/>
          <p:cNvPicPr>
            <a:picLocks noChangeAspect="0"/>
          </p:cNvPicPr>
          <p:nvPr/>
        </p:nvPicPr>
        <p:blipFill>
          <a:blip r:embed="rId2">
            <a:extLst/>
          </a:blip>
          <a:stretch>
            <a:fillRect/>
          </a:stretch>
        </p:blipFill>
        <p:spPr>
          <a:xfrm>
            <a:off x="6782167" y="1132894"/>
            <a:ext cx="5438839" cy="5253271"/>
          </a:xfrm>
          <a:prstGeom prst="rect">
            <a:avLst/>
          </a:prstGeom>
        </p:spPr>
      </p:pic>
    </p:spTree>
  </p:cSld>
  <p:clrMapOvr>
    <a:masterClrMapping/>
  </p:clrMapOvr>
  <p:transition xmlns:p14="http://schemas.microsoft.com/office/powerpoint/2010/main" spd="med" advClick="1"/>
</p:sld>
</file>

<file path=ppt/slides/slide9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A.A. Allen praying over a bed-ridden man"/>
          <p:cNvSpPr txBox="1"/>
          <p:nvPr>
            <p:ph type="body" sz="quarter" idx="1"/>
          </p:nvPr>
        </p:nvSpPr>
        <p:spPr>
          <a:xfrm>
            <a:off x="1626064" y="69886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A.A. Allen praying over a bed-ridden man</a:t>
            </a:r>
          </a:p>
        </p:txBody>
      </p:sp>
      <p:pic>
        <p:nvPicPr>
          <p:cNvPr id="515" name="hqdefault.jpg" descr="hqdefault.jpg"/>
          <p:cNvPicPr>
            <a:picLocks noChangeAspect="0"/>
          </p:cNvPicPr>
          <p:nvPr/>
        </p:nvPicPr>
        <p:blipFill>
          <a:blip r:embed="rId2">
            <a:extLst/>
          </a:blip>
          <a:stretch>
            <a:fillRect/>
          </a:stretch>
        </p:blipFill>
        <p:spPr>
          <a:xfrm>
            <a:off x="979255" y="878894"/>
            <a:ext cx="11046290" cy="5863438"/>
          </a:xfrm>
          <a:prstGeom prst="rect">
            <a:avLst/>
          </a:prstGeom>
        </p:spPr>
      </p:pic>
    </p:spTree>
  </p:cSld>
  <p:clrMapOvr>
    <a:masterClrMapping/>
  </p:clrMapOvr>
  <p:transition xmlns:p14="http://schemas.microsoft.com/office/powerpoint/2010/main" spd="med" advClick="1"/>
</p:sld>
</file>

<file path=ppt/slides/slide9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A.A. Allen praying over a woman"/>
          <p:cNvSpPr txBox="1"/>
          <p:nvPr>
            <p:ph type="body" sz="quarter" idx="1"/>
          </p:nvPr>
        </p:nvSpPr>
        <p:spPr>
          <a:xfrm>
            <a:off x="1626064" y="8411099"/>
            <a:ext cx="9752672" cy="1518884"/>
          </a:xfrm>
          <a:prstGeom prst="rect">
            <a:avLst/>
          </a:prstGeom>
        </p:spPr>
        <p:txBody>
          <a:bodyPr/>
          <a:lstStyle>
            <a:lvl1pPr algn="ctr">
              <a:defRPr b="1" sz="3400">
                <a:solidFill>
                  <a:srgbClr val="94E3FE"/>
                </a:solidFill>
                <a:latin typeface="Arial"/>
                <a:ea typeface="Arial"/>
                <a:cs typeface="Arial"/>
                <a:sym typeface="Arial"/>
              </a:defRPr>
            </a:lvl1pPr>
          </a:lstStyle>
          <a:p>
            <a:pPr/>
            <a:r>
              <a:t>A.A. Allen praying over a woman</a:t>
            </a:r>
          </a:p>
        </p:txBody>
      </p:sp>
      <p:pic>
        <p:nvPicPr>
          <p:cNvPr id="518" name="1261.jpg" descr="1261.jpg"/>
          <p:cNvPicPr>
            <a:picLocks noChangeAspect="0"/>
          </p:cNvPicPr>
          <p:nvPr/>
        </p:nvPicPr>
        <p:blipFill>
          <a:blip r:embed="rId2">
            <a:extLst/>
          </a:blip>
          <a:stretch>
            <a:fillRect/>
          </a:stretch>
        </p:blipFill>
        <p:spPr>
          <a:xfrm>
            <a:off x="3145002" y="644937"/>
            <a:ext cx="6714796" cy="7499753"/>
          </a:xfrm>
          <a:prstGeom prst="rect">
            <a:avLst/>
          </a:prstGeom>
        </p:spPr>
      </p:pic>
    </p:spTree>
  </p:cSld>
  <p:clrMapOvr>
    <a:masterClrMapping/>
  </p:clrMapOvr>
  <p:transition xmlns:p14="http://schemas.microsoft.com/office/powerpoint/2010/main" spd="med" advClick="1"/>
</p:sld>
</file>

<file path=ppt/slides/slide9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0" name="A advertisement for A.A. Allen meeting in the Los Angeles Times, Aug. 7, 1954…"/>
          <p:cNvSpPr txBox="1"/>
          <p:nvPr>
            <p:ph type="body" sz="half" idx="1"/>
          </p:nvPr>
        </p:nvSpPr>
        <p:spPr>
          <a:xfrm>
            <a:off x="882767" y="1063058"/>
            <a:ext cx="4819614" cy="7998066"/>
          </a:xfrm>
          <a:prstGeom prst="rect">
            <a:avLst/>
          </a:prstGeom>
        </p:spPr>
        <p:txBody>
          <a:bodyPr/>
          <a:lstStyle/>
          <a:p>
            <a:pPr>
              <a:defRPr b="1" sz="3400">
                <a:solidFill>
                  <a:srgbClr val="94E3FE"/>
                </a:solidFill>
                <a:latin typeface="Arial"/>
                <a:ea typeface="Arial"/>
                <a:cs typeface="Arial"/>
                <a:sym typeface="Arial"/>
              </a:defRPr>
            </a:pPr>
            <a:r>
              <a:t>A advertisement for A.A. Allen meeting in the </a:t>
            </a:r>
            <a:r>
              <a:rPr i="1"/>
              <a:t>Los Angeles Times</a:t>
            </a:r>
            <a:r>
              <a:t>, Aug. 7, 1954</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man with God given power to cast out and set people free from afflicting, unclean demon spirits.”</a:t>
            </a:r>
          </a:p>
        </p:txBody>
      </p:sp>
      <p:pic>
        <p:nvPicPr>
          <p:cNvPr id="521" name="AAAllenLATAug71954.jpg" descr="AAAllenLATAug71954.jpg"/>
          <p:cNvPicPr>
            <a:picLocks noChangeAspect="0"/>
          </p:cNvPicPr>
          <p:nvPr/>
        </p:nvPicPr>
        <p:blipFill>
          <a:blip r:embed="rId2">
            <a:extLst/>
          </a:blip>
          <a:stretch>
            <a:fillRect/>
          </a:stretch>
        </p:blipFill>
        <p:spPr>
          <a:xfrm>
            <a:off x="6321307" y="921590"/>
            <a:ext cx="5950524" cy="7524924"/>
          </a:xfrm>
          <a:prstGeom prst="rect">
            <a:avLst/>
          </a:prstGeom>
        </p:spPr>
      </p:pic>
    </p:spTree>
  </p:cSld>
  <p:clrMapOvr>
    <a:masterClrMapping/>
  </p:clrMapOvr>
  <p:transition xmlns:p14="http://schemas.microsoft.com/office/powerpoint/2010/main" spd="med" advClick="1"/>
</p:sld>
</file>

<file path=ppt/slides/slide9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3" name="Another newspaper advertisement for an A.A. Allen healing crusade…"/>
          <p:cNvSpPr txBox="1"/>
          <p:nvPr>
            <p:ph type="body" sz="half" idx="1"/>
          </p:nvPr>
        </p:nvSpPr>
        <p:spPr>
          <a:xfrm>
            <a:off x="882767" y="1063058"/>
            <a:ext cx="5424849" cy="7796553"/>
          </a:xfrm>
          <a:prstGeom prst="rect">
            <a:avLst/>
          </a:prstGeom>
        </p:spPr>
        <p:txBody>
          <a:bodyPr/>
          <a:lstStyle/>
          <a:p>
            <a:pPr>
              <a:defRPr b="1" sz="3400">
                <a:solidFill>
                  <a:srgbClr val="94E3FE"/>
                </a:solidFill>
                <a:latin typeface="Arial"/>
                <a:ea typeface="Arial"/>
                <a:cs typeface="Arial"/>
                <a:sym typeface="Arial"/>
              </a:defRPr>
            </a:pPr>
            <a:r>
              <a:t>Another newspaper advertisement for an A.A. Allen healing crusade</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“God’s Man of Faith and Power!”</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“Multitudes testify to miraculous deliverance from sickness, disease, demon possession, insanity, mental sickness, tobacco, narcotics, alcohol, etc.</a:t>
            </a:r>
          </a:p>
        </p:txBody>
      </p:sp>
      <p:pic>
        <p:nvPicPr>
          <p:cNvPr id="524" name="298d7ab3a78c4a89d024bb4e6fcd6028.jpg" descr="298d7ab3a78c4a89d024bb4e6fcd6028.jpg"/>
          <p:cNvPicPr>
            <a:picLocks noChangeAspect="0"/>
          </p:cNvPicPr>
          <p:nvPr/>
        </p:nvPicPr>
        <p:blipFill>
          <a:blip r:embed="rId2">
            <a:extLst/>
          </a:blip>
          <a:stretch>
            <a:fillRect/>
          </a:stretch>
        </p:blipFill>
        <p:spPr>
          <a:xfrm>
            <a:off x="6874457" y="1200990"/>
            <a:ext cx="5448174" cy="6896632"/>
          </a:xfrm>
          <a:prstGeom prst="rect">
            <a:avLst/>
          </a:prstGeom>
        </p:spPr>
      </p:pic>
    </p:spTree>
  </p:cSld>
  <p:clrMapOvr>
    <a:masterClrMapping/>
  </p:clrMapOvr>
  <p:transition xmlns:p14="http://schemas.microsoft.com/office/powerpoint/2010/main" spd="med" advClick="1"/>
</p:sld>
</file>

<file path=ppt/slides/slide9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6" name="A.A. Allen’s prophecy of the destruction of America."/>
          <p:cNvSpPr txBox="1"/>
          <p:nvPr>
            <p:ph type="body" sz="half" idx="1"/>
          </p:nvPr>
        </p:nvSpPr>
        <p:spPr>
          <a:xfrm>
            <a:off x="882767" y="1063058"/>
            <a:ext cx="4819614" cy="7998066"/>
          </a:xfrm>
          <a:prstGeom prst="rect">
            <a:avLst/>
          </a:prstGeom>
        </p:spPr>
        <p:txBody>
          <a:bodyPr/>
          <a:lstStyle>
            <a:lvl1pPr>
              <a:defRPr b="1" sz="3400">
                <a:solidFill>
                  <a:srgbClr val="94E3FE"/>
                </a:solidFill>
                <a:latin typeface="Arial"/>
                <a:ea typeface="Arial"/>
                <a:cs typeface="Arial"/>
                <a:sym typeface="Arial"/>
              </a:defRPr>
            </a:lvl1pPr>
          </a:lstStyle>
          <a:p>
            <a:pPr/>
            <a:r>
              <a:t>A.A. Allen’s prophecy of the destruction of America.</a:t>
            </a:r>
          </a:p>
        </p:txBody>
      </p:sp>
      <p:pic>
        <p:nvPicPr>
          <p:cNvPr id="527" name="allen-a a04.jpg" descr="allen-a a04.jpg"/>
          <p:cNvPicPr>
            <a:picLocks noChangeAspect="0"/>
          </p:cNvPicPr>
          <p:nvPr/>
        </p:nvPicPr>
        <p:blipFill>
          <a:blip r:embed="rId2">
            <a:extLst/>
          </a:blip>
          <a:stretch>
            <a:fillRect/>
          </a:stretch>
        </p:blipFill>
        <p:spPr>
          <a:xfrm>
            <a:off x="6600707" y="1114086"/>
            <a:ext cx="5144797" cy="7525428"/>
          </a:xfrm>
          <a:prstGeom prst="rect">
            <a:avLst/>
          </a:prstGeom>
        </p:spPr>
      </p:pic>
    </p:spTree>
  </p:cSld>
  <p:clrMapOvr>
    <a:masterClrMapping/>
  </p:clrMapOvr>
  <p:transition xmlns:p14="http://schemas.microsoft.com/office/powerpoint/2010/main" spd="med" advClick="1"/>
</p:sld>
</file>

<file path=ppt/slides/slide9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9" name="His Miracle Magazine was filled with incredible claims, such as the cure of a woman who allegedly shed two hundred pounds instantly during one of his healing services."/>
          <p:cNvSpPr txBox="1"/>
          <p:nvPr>
            <p:ph type="body" sz="half" idx="1"/>
          </p:nvPr>
        </p:nvSpPr>
        <p:spPr>
          <a:xfrm>
            <a:off x="882767" y="1063058"/>
            <a:ext cx="5326409" cy="8141973"/>
          </a:xfrm>
          <a:prstGeom prst="rect">
            <a:avLst/>
          </a:prstGeom>
        </p:spPr>
        <p:txBody>
          <a:bodyPr/>
          <a:lstStyle/>
          <a:p>
            <a:pPr>
              <a:defRPr b="1" sz="3400">
                <a:solidFill>
                  <a:srgbClr val="94E3FE"/>
                </a:solidFill>
                <a:latin typeface="Arial"/>
                <a:ea typeface="Arial"/>
                <a:cs typeface="Arial"/>
                <a:sym typeface="Arial"/>
              </a:defRPr>
            </a:pPr>
            <a:r>
              <a:t>His </a:t>
            </a:r>
            <a:r>
              <a:rPr i="1"/>
              <a:t>Miracle Magazine</a:t>
            </a:r>
            <a:r>
              <a:t> was filled with incredible claims, such as the cure of a woman who allegedly shed two hundred pounds instantly during one of his healing services.</a:t>
            </a:r>
          </a:p>
        </p:txBody>
      </p:sp>
      <p:pic>
        <p:nvPicPr>
          <p:cNvPr id="530" name="proxy.duckduckgo.jpg" descr="proxy.duckduckgo.jpg"/>
          <p:cNvPicPr>
            <a:picLocks noChangeAspect="0"/>
          </p:cNvPicPr>
          <p:nvPr/>
        </p:nvPicPr>
        <p:blipFill>
          <a:blip r:embed="rId2">
            <a:extLst/>
          </a:blip>
          <a:stretch>
            <a:fillRect/>
          </a:stretch>
        </p:blipFill>
        <p:spPr>
          <a:xfrm>
            <a:off x="7070263" y="1164670"/>
            <a:ext cx="4945774" cy="6416182"/>
          </a:xfrm>
          <a:prstGeom prst="rect">
            <a:avLst/>
          </a:prstGeom>
        </p:spPr>
      </p:pic>
    </p:spTree>
  </p:cSld>
  <p:clrMapOvr>
    <a:masterClrMapping/>
  </p:clrMapOvr>
  <p:transition xmlns:p14="http://schemas.microsoft.com/office/powerpoint/2010/main" spd="med" advClick="1"/>
</p:sld>
</file>

<file path=ppt/slides/slide9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2" name="Many of his books promised prosperity. In one story often related by Allen, he was praying for the money to pay a $410 printing bill when the $1 bills in his pocket were instantly changed to $20 bills."/>
          <p:cNvSpPr txBox="1"/>
          <p:nvPr>
            <p:ph type="body" sz="half" idx="1"/>
          </p:nvPr>
        </p:nvSpPr>
        <p:spPr>
          <a:xfrm>
            <a:off x="882767" y="1063058"/>
            <a:ext cx="4699671" cy="8154083"/>
          </a:xfrm>
          <a:prstGeom prst="rect">
            <a:avLst/>
          </a:prstGeom>
        </p:spPr>
        <p:txBody>
          <a:bodyPr/>
          <a:lstStyle>
            <a:lvl1pPr>
              <a:defRPr b="1" sz="3400">
                <a:solidFill>
                  <a:srgbClr val="94E3FE"/>
                </a:solidFill>
                <a:latin typeface="Arial"/>
                <a:ea typeface="Arial"/>
                <a:cs typeface="Arial"/>
                <a:sym typeface="Arial"/>
              </a:defRPr>
            </a:lvl1pPr>
          </a:lstStyle>
          <a:p>
            <a:pPr/>
            <a:r>
              <a:t>Many of his books promised prosperity. In one story often related by Allen, he was praying for the money to pay a $410 printing bill when the $1 bills in his pocket were instantly changed to $20 bills.</a:t>
            </a:r>
          </a:p>
        </p:txBody>
      </p:sp>
      <p:pic>
        <p:nvPicPr>
          <p:cNvPr id="533" name="proxy.duckduckgo.jpg" descr="proxy.duckduckgo.jpg"/>
          <p:cNvPicPr>
            <a:picLocks noChangeAspect="0"/>
          </p:cNvPicPr>
          <p:nvPr/>
        </p:nvPicPr>
        <p:blipFill>
          <a:blip r:embed="rId2">
            <a:extLst/>
          </a:blip>
          <a:stretch>
            <a:fillRect/>
          </a:stretch>
        </p:blipFill>
        <p:spPr>
          <a:xfrm>
            <a:off x="5807987" y="1237227"/>
            <a:ext cx="6434649" cy="6695058"/>
          </a:xfrm>
          <a:prstGeom prst="rect">
            <a:avLst/>
          </a:prstGeom>
        </p:spPr>
      </p:pic>
    </p:spTree>
  </p:cSld>
  <p:clrMapOvr>
    <a:masterClrMapping/>
  </p:clrMapOvr>
  <p:transition xmlns:p14="http://schemas.microsoft.com/office/powerpoint/2010/main" spd="med" advClick="1"/>
</p:sld>
</file>

<file path=ppt/slides/slide9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5" name="Allen was arrested for drunk driving during a revival in 1955 and then fled bail and refused to face his crim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Allen was arrested for drunk driving during a revival in 1955 and then fled bail and refused to face his crime.</a:t>
            </a:r>
          </a:p>
        </p:txBody>
      </p:sp>
      <p:pic>
        <p:nvPicPr>
          <p:cNvPr id="536" name="proxy.duckduckgo.jpg" descr="proxy.duckduckgo.jpg"/>
          <p:cNvPicPr>
            <a:picLocks noChangeAspect="0"/>
          </p:cNvPicPr>
          <p:nvPr/>
        </p:nvPicPr>
        <p:blipFill>
          <a:blip r:embed="rId2">
            <a:extLst/>
          </a:blip>
          <a:stretch>
            <a:fillRect/>
          </a:stretch>
        </p:blipFill>
        <p:spPr>
          <a:xfrm>
            <a:off x="7494902" y="1263499"/>
            <a:ext cx="4644397" cy="6206441"/>
          </a:xfrm>
          <a:prstGeom prst="rect">
            <a:avLst/>
          </a:prstGeom>
        </p:spPr>
      </p:pic>
    </p:spTree>
  </p:cSld>
  <p:clrMapOvr>
    <a:masterClrMapping/>
  </p:clrMapOvr>
  <p:transition xmlns:p14="http://schemas.microsoft.com/office/powerpoint/2010/main" spd="med" advClick="1"/>
</p:sld>
</file>

<file path=ppt/slides/slide9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8" name="He divorced his faithful wife in 1967."/>
          <p:cNvSpPr txBox="1"/>
          <p:nvPr>
            <p:ph type="body" sz="half" idx="1"/>
          </p:nvPr>
        </p:nvSpPr>
        <p:spPr>
          <a:xfrm>
            <a:off x="882767" y="1063058"/>
            <a:ext cx="5527556" cy="8255272"/>
          </a:xfrm>
          <a:prstGeom prst="rect">
            <a:avLst/>
          </a:prstGeom>
        </p:spPr>
        <p:txBody>
          <a:bodyPr/>
          <a:lstStyle>
            <a:lvl1pPr>
              <a:defRPr b="1" sz="3400">
                <a:solidFill>
                  <a:srgbClr val="94E3FE"/>
                </a:solidFill>
                <a:latin typeface="Arial"/>
                <a:ea typeface="Arial"/>
                <a:cs typeface="Arial"/>
                <a:sym typeface="Arial"/>
              </a:defRPr>
            </a:lvl1pPr>
          </a:lstStyle>
          <a:p>
            <a:pPr/>
            <a:r>
              <a:t>He divorced his faithful wife in 1967.</a:t>
            </a:r>
          </a:p>
        </p:txBody>
      </p:sp>
      <p:pic>
        <p:nvPicPr>
          <p:cNvPr id="539" name="proxy.duckduckgo.jpg" descr="proxy.duckduckgo.jpg"/>
          <p:cNvPicPr>
            <a:picLocks noChangeAspect="0"/>
          </p:cNvPicPr>
          <p:nvPr/>
        </p:nvPicPr>
        <p:blipFill>
          <a:blip r:embed="rId2">
            <a:extLst/>
          </a:blip>
          <a:stretch>
            <a:fillRect/>
          </a:stretch>
        </p:blipFill>
        <p:spPr>
          <a:xfrm>
            <a:off x="7026510" y="1249747"/>
            <a:ext cx="4672309" cy="6093866"/>
          </a:xfrm>
          <a:prstGeom prst="rect">
            <a:avLst/>
          </a:prstGeom>
        </p:spPr>
      </p:pic>
    </p:spTree>
  </p:cSld>
  <p:clrMapOvr>
    <a:masterClrMapping/>
  </p:clrMapOvr>
  <p:transition xmlns:p14="http://schemas.microsoft.com/office/powerpoint/2010/main" spd="med" advClick="1"/>
</p:sld>
</file>

<file path=ppt/slides/slide9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1" name="Three years later he died alone in a cheap motel in San Francisco while his team was conducting a healing crusade in West Virginia. He was fifty-nine years old and he had destroyed his liver with his alcohol."/>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Three years later he died alone in a cheap motel in San Francisco while his team was conducting a healing crusade in West Virginia. He was fifty-nine years old and he had destroyed his liver with his alcohol.</a:t>
            </a:r>
          </a:p>
        </p:txBody>
      </p:sp>
      <p:pic>
        <p:nvPicPr>
          <p:cNvPr id="542" name="Allen2_0.jpg" descr="Allen2_0.jpg"/>
          <p:cNvPicPr>
            <a:picLocks noChangeAspect="0"/>
          </p:cNvPicPr>
          <p:nvPr/>
        </p:nvPicPr>
        <p:blipFill>
          <a:blip r:embed="rId2">
            <a:extLst/>
          </a:blip>
          <a:stretch>
            <a:fillRect/>
          </a:stretch>
        </p:blipFill>
        <p:spPr>
          <a:xfrm>
            <a:off x="7687129" y="1263499"/>
            <a:ext cx="4259943" cy="6206441"/>
          </a:xfrm>
          <a:prstGeom prst="rect">
            <a:avLst/>
          </a:prstGeom>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